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6" r:id="rId6"/>
    <p:sldId id="260" r:id="rId7"/>
    <p:sldId id="261" r:id="rId8"/>
    <p:sldId id="262" r:id="rId9"/>
    <p:sldId id="263" r:id="rId10"/>
    <p:sldId id="264" r:id="rId11"/>
    <p:sldId id="265" r:id="rId12"/>
  </p:sldIdLst>
  <p:sldSz cx="14630400" cy="8229600"/>
  <p:notesSz cx="8229600" cy="14630400"/>
  <p:embeddedFontLst>
    <p:embeddedFont>
      <p:font typeface="Barlow Bold" panose="00000800000000000000" pitchFamily="2" charset="0"/>
      <p:bold r:id="rId14"/>
    </p:embeddedFont>
    <p:embeddedFont>
      <p:font typeface="Calibri" panose="020F0502020204030204"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Montserrat Bold" panose="00000800000000000000" pitchFamily="2" charset="0"/>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10" autoAdjust="0"/>
  </p:normalViewPr>
  <p:slideViewPr>
    <p:cSldViewPr snapToGrid="0" snapToObjects="1">
      <p:cViewPr varScale="1">
        <p:scale>
          <a:sx n="71" d="100"/>
          <a:sy n="71" d="100"/>
        </p:scale>
        <p:origin x="566" y="43"/>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2CE39E94-CDE0-40B3-83DC-67976D6C52C7}" type="datetimeFigureOut">
              <a:rPr lang="en-US" smtClean="0"/>
              <a:t>12/4/2025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AA9F145-0221-4F13-A888-F6946CDDA31C}" type="slidenum">
              <a:rPr lang="en-US" smtClean="0"/>
              <a:t>‹#›</a:t>
            </a:fld>
            <a:endParaRPr lang="en-US"/>
          </a:p>
        </p:txBody>
      </p:sp>
    </p:spTree>
    <p:extLst>
      <p:ext uri="{BB962C8B-B14F-4D97-AF65-F5344CB8AC3E}">
        <p14:creationId xmlns:p14="http://schemas.microsoft.com/office/powerpoint/2010/main" val="61663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304903"/>
          </a:xfrm>
          <a:prstGeom prst="rect">
            <a:avLst/>
          </a:prstGeom>
        </p:spPr>
      </p:pic>
      <p:sp>
        <p:nvSpPr>
          <p:cNvPr id="3" name="Text 0"/>
          <p:cNvSpPr/>
          <p:nvPr/>
        </p:nvSpPr>
        <p:spPr>
          <a:xfrm>
            <a:off x="6244709" y="1072060"/>
            <a:ext cx="7627382" cy="1353979"/>
          </a:xfrm>
          <a:prstGeom prst="rect">
            <a:avLst/>
          </a:prstGeom>
          <a:noFill/>
          <a:ln/>
        </p:spPr>
        <p:txBody>
          <a:bodyPr wrap="square" lIns="0" tIns="0" rIns="0" bIns="0" rtlCol="0" anchor="t"/>
          <a:lstStyle/>
          <a:p>
            <a:pPr marL="0" indent="0" algn="l">
              <a:lnSpc>
                <a:spcPts val="5300"/>
              </a:lnSpc>
              <a:buNone/>
            </a:pPr>
            <a:r>
              <a:rPr lang="en-US" sz="4250" b="1" dirty="0">
                <a:solidFill>
                  <a:srgbClr val="9998FF"/>
                </a:solidFill>
                <a:latin typeface="Barlow Bold" pitchFamily="34" charset="0"/>
                <a:ea typeface="Barlow Bold" pitchFamily="34" charset="-122"/>
                <a:cs typeface="Barlow Bold" pitchFamily="34" charset="-120"/>
              </a:rPr>
              <a:t>PL/SQL Capstone Project: Smart Shopping System</a:t>
            </a:r>
            <a:endParaRPr lang="en-US" sz="4250" dirty="0"/>
          </a:p>
        </p:txBody>
      </p:sp>
      <p:sp>
        <p:nvSpPr>
          <p:cNvPr id="4" name="Text 1"/>
          <p:cNvSpPr/>
          <p:nvPr/>
        </p:nvSpPr>
        <p:spPr>
          <a:xfrm>
            <a:off x="6244709" y="3003709"/>
            <a:ext cx="7627382" cy="3293269"/>
          </a:xfrm>
          <a:prstGeom prst="rect">
            <a:avLst/>
          </a:prstGeom>
          <a:noFill/>
          <a:ln/>
        </p:spPr>
        <p:txBody>
          <a:bodyPr wrap="square" lIns="0" tIns="0" rIns="0" bIns="0" rtlCol="0" anchor="t"/>
          <a:lstStyle/>
          <a:p>
            <a:pPr>
              <a:lnSpc>
                <a:spcPts val="2550"/>
              </a:lnSpc>
            </a:pPr>
            <a:r>
              <a:rPr lang="en-US" sz="1600" dirty="0">
                <a:solidFill>
                  <a:srgbClr val="EEEFF5"/>
                </a:solidFill>
                <a:latin typeface="Montserrat" pitchFamily="34" charset="0"/>
                <a:ea typeface="Montserrat" pitchFamily="34" charset="-122"/>
                <a:cs typeface="Montserrat" pitchFamily="34" charset="-120"/>
              </a:rPr>
              <a:t>This presentation details the development of </a:t>
            </a:r>
            <a:r>
              <a:rPr lang="en-US" sz="1600" b="1" dirty="0">
                <a:solidFill>
                  <a:srgbClr val="EEEFF5"/>
                </a:solidFill>
                <a:latin typeface="Montserrat" pitchFamily="34" charset="0"/>
                <a:ea typeface="Montserrat" pitchFamily="34" charset="-122"/>
                <a:cs typeface="Montserrat" pitchFamily="34" charset="-120"/>
              </a:rPr>
              <a:t>Smart Shopping System </a:t>
            </a:r>
            <a:r>
              <a:rPr lang="en-US" sz="1600" dirty="0">
                <a:solidFill>
                  <a:srgbClr val="EEEFF5"/>
                </a:solidFill>
                <a:latin typeface="Montserrat" pitchFamily="34" charset="0"/>
                <a:ea typeface="Montserrat" pitchFamily="34" charset="-122"/>
                <a:cs typeface="Montserrat" pitchFamily="34" charset="-120"/>
              </a:rPr>
              <a:t>undertaken as a capstone project for the </a:t>
            </a:r>
            <a:r>
              <a:rPr lang="en-US" sz="1600" b="1" dirty="0">
                <a:solidFill>
                  <a:srgbClr val="EEEFF5"/>
                </a:solidFill>
                <a:latin typeface="Montserrat" pitchFamily="34" charset="0"/>
                <a:ea typeface="Montserrat" pitchFamily="34" charset="-122"/>
                <a:cs typeface="Montserrat" pitchFamily="34" charset="-120"/>
              </a:rPr>
              <a:t>Database Development course (INSY 8311</a:t>
            </a:r>
            <a:r>
              <a:rPr lang="en-US" sz="1600" dirty="0">
                <a:solidFill>
                  <a:srgbClr val="EEEFF5"/>
                </a:solidFill>
                <a:latin typeface="Montserrat" pitchFamily="34" charset="0"/>
                <a:ea typeface="Montserrat" pitchFamily="34" charset="-122"/>
                <a:cs typeface="Montserrat" pitchFamily="34" charset="-120"/>
              </a:rPr>
              <a:t>).</a:t>
            </a:r>
            <a:r>
              <a:rPr lang="en-US" sz="1600" dirty="0"/>
              <a:t> </a:t>
            </a:r>
            <a:r>
              <a:rPr lang="en-US" sz="1600" dirty="0">
                <a:solidFill>
                  <a:schemeClr val="bg1"/>
                </a:solidFill>
                <a:latin typeface="Montserrat" panose="00000500000000000000" pitchFamily="2" charset="0"/>
              </a:rPr>
              <a:t>The main purpose of this project is automate and secure retail checkout processes using Oracle database</a:t>
            </a:r>
            <a:r>
              <a:rPr lang="en-US" sz="1600" dirty="0">
                <a:solidFill>
                  <a:schemeClr val="bg1"/>
                </a:solidFill>
              </a:rPr>
              <a:t>. </a:t>
            </a:r>
            <a:r>
              <a:rPr lang="en-US" sz="1600" dirty="0">
                <a:solidFill>
                  <a:srgbClr val="EEEFF5"/>
                </a:solidFill>
                <a:latin typeface="Montserrat" pitchFamily="34" charset="0"/>
                <a:ea typeface="Montserrat" pitchFamily="34" charset="-122"/>
                <a:cs typeface="Montserrat" pitchFamily="34" charset="-120"/>
              </a:rPr>
              <a:t>The project encompasses various stages, from initial problem definition and business process modeling to database  creation, advanced programming, and auditing functionalities. The following slides will provide an overview of each step, highlighting the key components, design decisions, and outcomes of the project.</a:t>
            </a:r>
            <a:endParaRPr lang="en-US" sz="1600" dirty="0"/>
          </a:p>
        </p:txBody>
      </p:sp>
      <p:sp>
        <p:nvSpPr>
          <p:cNvPr id="7" name="Text 3"/>
          <p:cNvSpPr/>
          <p:nvPr/>
        </p:nvSpPr>
        <p:spPr>
          <a:xfrm>
            <a:off x="6676787" y="6528435"/>
            <a:ext cx="2469475" cy="360164"/>
          </a:xfrm>
          <a:prstGeom prst="rect">
            <a:avLst/>
          </a:prstGeom>
          <a:noFill/>
          <a:ln/>
        </p:spPr>
        <p:txBody>
          <a:bodyPr wrap="none" lIns="0" tIns="0" rIns="0" bIns="0" rtlCol="0" anchor="t"/>
          <a:lstStyle/>
          <a:p>
            <a:pPr marL="0" indent="0" algn="l">
              <a:lnSpc>
                <a:spcPts val="2800"/>
              </a:lnSpc>
              <a:buNone/>
            </a:pPr>
            <a:r>
              <a:rPr lang="en-US" sz="2000" b="1" dirty="0">
                <a:solidFill>
                  <a:srgbClr val="EEEFF5"/>
                </a:solidFill>
                <a:latin typeface="Montserrat Bold" pitchFamily="34" charset="0"/>
                <a:ea typeface="Montserrat Bold" pitchFamily="34" charset="-122"/>
                <a:cs typeface="Montserrat Bold" pitchFamily="34" charset="-120"/>
              </a:rPr>
              <a:t>by MANZI Ephrem, 27856</a:t>
            </a:r>
          </a:p>
          <a:p>
            <a:pPr marL="0" indent="0" algn="l">
              <a:lnSpc>
                <a:spcPts val="2800"/>
              </a:lnSpc>
              <a:buNone/>
            </a:pPr>
            <a:endParaRPr lang="en-US" sz="2000" dirty="0"/>
          </a:p>
          <a:p>
            <a:pPr marL="0" indent="0" algn="l">
              <a:lnSpc>
                <a:spcPts val="2800"/>
              </a:lnSpc>
              <a:buNone/>
            </a:pPr>
            <a:r>
              <a:rPr lang="en-US" sz="2000" b="1" dirty="0">
                <a:solidFill>
                  <a:srgbClr val="EEEFF5"/>
                </a:solidFill>
                <a:latin typeface="Montserrat Bold" pitchFamily="34" charset="0"/>
                <a:ea typeface="Montserrat Bold" pitchFamily="34" charset="-122"/>
              </a:rPr>
              <a:t>INSTRUCTOR: MANIRAGUHA Eric</a:t>
            </a:r>
          </a:p>
        </p:txBody>
      </p:sp>
      <p:sp>
        <p:nvSpPr>
          <p:cNvPr id="9" name="Rectangle 8"/>
          <p:cNvSpPr/>
          <p:nvPr/>
        </p:nvSpPr>
        <p:spPr>
          <a:xfrm>
            <a:off x="12841940" y="7767021"/>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986314"/>
            <a:ext cx="6868835"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8. Results &amp; Demonstration</a:t>
            </a:r>
            <a:endParaRPr lang="en-US" sz="4450" dirty="0"/>
          </a:p>
        </p:txBody>
      </p:sp>
      <p:sp>
        <p:nvSpPr>
          <p:cNvPr id="3" name="Text 1"/>
          <p:cNvSpPr/>
          <p:nvPr/>
        </p:nvSpPr>
        <p:spPr>
          <a:xfrm>
            <a:off x="1838325" y="2132290"/>
            <a:ext cx="2857024" cy="356235"/>
          </a:xfrm>
          <a:prstGeom prst="rect">
            <a:avLst/>
          </a:prstGeom>
          <a:noFill/>
          <a:ln/>
        </p:spPr>
        <p:txBody>
          <a:bodyPr wrap="none" lIns="0" tIns="0" rIns="0" bIns="0" rtlCol="0" anchor="t"/>
          <a:lstStyle/>
          <a:p>
            <a:pPr marL="0" indent="0" algn="r">
              <a:lnSpc>
                <a:spcPts val="2800"/>
              </a:lnSpc>
              <a:buNone/>
            </a:pPr>
            <a:r>
              <a:rPr lang="en-US" sz="2200" b="1" dirty="0">
                <a:solidFill>
                  <a:srgbClr val="EEEFF5"/>
                </a:solidFill>
                <a:latin typeface="Barlow Bold" pitchFamily="34" charset="0"/>
                <a:ea typeface="Barlow Bold" pitchFamily="34" charset="-122"/>
                <a:cs typeface="Barlow Bold" pitchFamily="34" charset="-120"/>
              </a:rPr>
              <a:t>Successful Interaction</a:t>
            </a:r>
            <a:endParaRPr lang="en-US" sz="2200" dirty="0"/>
          </a:p>
        </p:txBody>
      </p:sp>
      <p:sp>
        <p:nvSpPr>
          <p:cNvPr id="4" name="Text 2"/>
          <p:cNvSpPr/>
          <p:nvPr/>
        </p:nvSpPr>
        <p:spPr>
          <a:xfrm>
            <a:off x="758309" y="2618423"/>
            <a:ext cx="3937040" cy="1733550"/>
          </a:xfrm>
          <a:prstGeom prst="rect">
            <a:avLst/>
          </a:prstGeom>
          <a:noFill/>
          <a:ln/>
        </p:spPr>
        <p:txBody>
          <a:bodyPr wrap="square" lIns="0" tIns="0" rIns="0" bIns="0" rtlCol="0" anchor="t"/>
          <a:lstStyle/>
          <a:p>
            <a:pPr marL="0" indent="0" algn="r">
              <a:lnSpc>
                <a:spcPts val="2700"/>
              </a:lnSpc>
              <a:buNone/>
            </a:pPr>
            <a:r>
              <a:rPr lang="en-US" sz="1700" dirty="0">
                <a:solidFill>
                  <a:srgbClr val="EEEFF5"/>
                </a:solidFill>
                <a:latin typeface="Montserrat" pitchFamily="34" charset="0"/>
                <a:ea typeface="Montserrat" pitchFamily="34" charset="-122"/>
                <a:cs typeface="Montserrat" pitchFamily="34" charset="-120"/>
              </a:rPr>
              <a:t>Confirmed successful interaction with the database, validating that all components function as expected and data can be retrieved and manipulated effectively.</a:t>
            </a:r>
            <a:endParaRPr lang="en-US" sz="1700" dirty="0"/>
          </a:p>
        </p:txBody>
      </p:sp>
      <p:pic>
        <p:nvPicPr>
          <p:cNvPr id="5" name="Image 0" descr="preencoded.png"/>
          <p:cNvPicPr>
            <a:picLocks noChangeAspect="1"/>
          </p:cNvPicPr>
          <p:nvPr/>
        </p:nvPicPr>
        <p:blipFill>
          <a:blip r:embed="rId3"/>
          <a:stretch>
            <a:fillRect/>
          </a:stretch>
        </p:blipFill>
        <p:spPr>
          <a:xfrm>
            <a:off x="5020270" y="2392918"/>
            <a:ext cx="4589740" cy="4589740"/>
          </a:xfrm>
          <a:prstGeom prst="rect">
            <a:avLst/>
          </a:prstGeom>
        </p:spPr>
      </p:pic>
      <p:sp>
        <p:nvSpPr>
          <p:cNvPr id="6" name="Text 3"/>
          <p:cNvSpPr/>
          <p:nvPr/>
        </p:nvSpPr>
        <p:spPr>
          <a:xfrm>
            <a:off x="6229290" y="3170813"/>
            <a:ext cx="324088" cy="405170"/>
          </a:xfrm>
          <a:prstGeom prst="rect">
            <a:avLst/>
          </a:prstGeom>
          <a:noFill/>
          <a:ln/>
        </p:spPr>
        <p:txBody>
          <a:bodyPr wrap="none" lIns="0" tIns="0" rIns="0" bIns="0" rtlCol="0" anchor="t"/>
          <a:lstStyle/>
          <a:p>
            <a:pPr marL="0" indent="0" algn="l">
              <a:lnSpc>
                <a:spcPts val="4050"/>
              </a:lnSpc>
              <a:buNone/>
            </a:pPr>
            <a:r>
              <a:rPr lang="en-US" sz="2550" b="1" dirty="0">
                <a:solidFill>
                  <a:srgbClr val="EEEFF5"/>
                </a:solidFill>
                <a:latin typeface="Barlow Bold" pitchFamily="34" charset="0"/>
                <a:ea typeface="Barlow Bold" pitchFamily="34" charset="-122"/>
                <a:cs typeface="Barlow Bold" pitchFamily="34" charset="-120"/>
              </a:rPr>
              <a:t>1</a:t>
            </a:r>
            <a:endParaRPr lang="en-US" sz="2550" dirty="0"/>
          </a:p>
        </p:txBody>
      </p:sp>
      <p:sp>
        <p:nvSpPr>
          <p:cNvPr id="7" name="Text 4"/>
          <p:cNvSpPr/>
          <p:nvPr/>
        </p:nvSpPr>
        <p:spPr>
          <a:xfrm>
            <a:off x="9934932" y="213229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Query Validation</a:t>
            </a:r>
            <a:endParaRPr lang="en-US" sz="2200" dirty="0"/>
          </a:p>
        </p:txBody>
      </p:sp>
      <p:sp>
        <p:nvSpPr>
          <p:cNvPr id="8" name="Text 5"/>
          <p:cNvSpPr/>
          <p:nvPr/>
        </p:nvSpPr>
        <p:spPr>
          <a:xfrm>
            <a:off x="9934932" y="2618423"/>
            <a:ext cx="3937159"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Query results were thoroughly tested and validated to ensure data accuracy and reliability, confirming that the database provides correct and meaningful information.</a:t>
            </a:r>
            <a:endParaRPr lang="en-US" sz="1700" dirty="0"/>
          </a:p>
        </p:txBody>
      </p:sp>
      <p:pic>
        <p:nvPicPr>
          <p:cNvPr id="9" name="Image 1" descr="preencoded.png"/>
          <p:cNvPicPr>
            <a:picLocks noChangeAspect="1"/>
          </p:cNvPicPr>
          <p:nvPr/>
        </p:nvPicPr>
        <p:blipFill>
          <a:blip r:embed="rId4"/>
          <a:stretch>
            <a:fillRect/>
          </a:stretch>
        </p:blipFill>
        <p:spPr>
          <a:xfrm>
            <a:off x="5020270" y="2392918"/>
            <a:ext cx="4589740" cy="4589740"/>
          </a:xfrm>
          <a:prstGeom prst="rect">
            <a:avLst/>
          </a:prstGeom>
        </p:spPr>
      </p:pic>
      <p:sp>
        <p:nvSpPr>
          <p:cNvPr id="10" name="Text 6"/>
          <p:cNvSpPr/>
          <p:nvPr/>
        </p:nvSpPr>
        <p:spPr>
          <a:xfrm>
            <a:off x="8467308" y="3561457"/>
            <a:ext cx="324088" cy="405170"/>
          </a:xfrm>
          <a:prstGeom prst="rect">
            <a:avLst/>
          </a:prstGeom>
          <a:noFill/>
          <a:ln/>
        </p:spPr>
        <p:txBody>
          <a:bodyPr wrap="none" lIns="0" tIns="0" rIns="0" bIns="0" rtlCol="0" anchor="t"/>
          <a:lstStyle/>
          <a:p>
            <a:pPr marL="0" indent="0" algn="l">
              <a:lnSpc>
                <a:spcPts val="4050"/>
              </a:lnSpc>
              <a:buNone/>
            </a:pPr>
            <a:r>
              <a:rPr lang="en-US" sz="2550" b="1" dirty="0">
                <a:solidFill>
                  <a:srgbClr val="EEEFF5"/>
                </a:solidFill>
                <a:latin typeface="Barlow Bold" pitchFamily="34" charset="0"/>
                <a:ea typeface="Barlow Bold" pitchFamily="34" charset="-122"/>
                <a:cs typeface="Barlow Bold" pitchFamily="34" charset="-120"/>
              </a:rPr>
              <a:t>2</a:t>
            </a:r>
            <a:endParaRPr lang="en-US" sz="2550" dirty="0"/>
          </a:p>
        </p:txBody>
      </p:sp>
      <p:sp>
        <p:nvSpPr>
          <p:cNvPr id="11" name="Text 7"/>
          <p:cNvSpPr/>
          <p:nvPr/>
        </p:nvSpPr>
        <p:spPr>
          <a:xfrm>
            <a:off x="9934932" y="485024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SQL Scripts</a:t>
            </a:r>
            <a:endParaRPr lang="en-US" sz="2200" dirty="0"/>
          </a:p>
        </p:txBody>
      </p:sp>
      <p:sp>
        <p:nvSpPr>
          <p:cNvPr id="12" name="Text 8"/>
          <p:cNvSpPr/>
          <p:nvPr/>
        </p:nvSpPr>
        <p:spPr>
          <a:xfrm>
            <a:off x="9934932" y="5336381"/>
            <a:ext cx="3937159"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All SQL scripts used for database creation, table design, and data manipulation are included in the GitHub repository, providing a complete record of the project.</a:t>
            </a:r>
            <a:endParaRPr lang="en-US" sz="1700" dirty="0"/>
          </a:p>
        </p:txBody>
      </p:sp>
      <p:pic>
        <p:nvPicPr>
          <p:cNvPr id="13" name="Image 2" descr="preencoded.png"/>
          <p:cNvPicPr>
            <a:picLocks noChangeAspect="1"/>
          </p:cNvPicPr>
          <p:nvPr/>
        </p:nvPicPr>
        <p:blipFill>
          <a:blip r:embed="rId5"/>
          <a:stretch>
            <a:fillRect/>
          </a:stretch>
        </p:blipFill>
        <p:spPr>
          <a:xfrm>
            <a:off x="5020270" y="2392918"/>
            <a:ext cx="4589740" cy="4589740"/>
          </a:xfrm>
          <a:prstGeom prst="rect">
            <a:avLst/>
          </a:prstGeom>
        </p:spPr>
      </p:pic>
      <p:sp>
        <p:nvSpPr>
          <p:cNvPr id="14" name="Text 9"/>
          <p:cNvSpPr/>
          <p:nvPr/>
        </p:nvSpPr>
        <p:spPr>
          <a:xfrm>
            <a:off x="8076664" y="5799475"/>
            <a:ext cx="324088" cy="405170"/>
          </a:xfrm>
          <a:prstGeom prst="rect">
            <a:avLst/>
          </a:prstGeom>
          <a:noFill/>
          <a:ln/>
        </p:spPr>
        <p:txBody>
          <a:bodyPr wrap="none" lIns="0" tIns="0" rIns="0" bIns="0" rtlCol="0" anchor="t"/>
          <a:lstStyle/>
          <a:p>
            <a:pPr marL="0" indent="0" algn="l">
              <a:lnSpc>
                <a:spcPts val="4050"/>
              </a:lnSpc>
              <a:buNone/>
            </a:pPr>
            <a:r>
              <a:rPr lang="en-US" sz="2550" b="1" dirty="0">
                <a:solidFill>
                  <a:srgbClr val="EEEFF5"/>
                </a:solidFill>
                <a:latin typeface="Barlow Bold" pitchFamily="34" charset="0"/>
                <a:ea typeface="Barlow Bold" pitchFamily="34" charset="-122"/>
                <a:cs typeface="Barlow Bold" pitchFamily="34" charset="-120"/>
              </a:rPr>
              <a:t>3</a:t>
            </a:r>
            <a:endParaRPr lang="en-US" sz="2550" dirty="0"/>
          </a:p>
        </p:txBody>
      </p:sp>
      <p:sp>
        <p:nvSpPr>
          <p:cNvPr id="15" name="Text 10"/>
          <p:cNvSpPr/>
          <p:nvPr/>
        </p:nvSpPr>
        <p:spPr>
          <a:xfrm>
            <a:off x="1844635" y="4676894"/>
            <a:ext cx="2850713" cy="356235"/>
          </a:xfrm>
          <a:prstGeom prst="rect">
            <a:avLst/>
          </a:prstGeom>
          <a:noFill/>
          <a:ln/>
        </p:spPr>
        <p:txBody>
          <a:bodyPr wrap="none" lIns="0" tIns="0" rIns="0" bIns="0" rtlCol="0" anchor="t"/>
          <a:lstStyle/>
          <a:p>
            <a:pPr marL="0" indent="0" algn="r">
              <a:lnSpc>
                <a:spcPts val="2800"/>
              </a:lnSpc>
              <a:buNone/>
            </a:pPr>
            <a:r>
              <a:rPr lang="en-US" sz="2200" b="1" dirty="0">
                <a:solidFill>
                  <a:srgbClr val="EEEFF5"/>
                </a:solidFill>
                <a:latin typeface="Barlow Bold" pitchFamily="34" charset="0"/>
                <a:ea typeface="Barlow Bold" pitchFamily="34" charset="-122"/>
                <a:cs typeface="Barlow Bold" pitchFamily="34" charset="-120"/>
              </a:rPr>
              <a:t>Project Code</a:t>
            </a:r>
            <a:endParaRPr lang="en-US" sz="2200" dirty="0"/>
          </a:p>
        </p:txBody>
      </p:sp>
      <p:sp>
        <p:nvSpPr>
          <p:cNvPr id="16" name="Text 11"/>
          <p:cNvSpPr/>
          <p:nvPr/>
        </p:nvSpPr>
        <p:spPr>
          <a:xfrm>
            <a:off x="758309" y="5163026"/>
            <a:ext cx="3937040" cy="2080260"/>
          </a:xfrm>
          <a:prstGeom prst="rect">
            <a:avLst/>
          </a:prstGeom>
          <a:noFill/>
          <a:ln/>
        </p:spPr>
        <p:txBody>
          <a:bodyPr wrap="square" lIns="0" tIns="0" rIns="0" bIns="0" rtlCol="0" anchor="t"/>
          <a:lstStyle/>
          <a:p>
            <a:pPr marL="0" indent="0" algn="r">
              <a:lnSpc>
                <a:spcPts val="2700"/>
              </a:lnSpc>
              <a:buNone/>
            </a:pPr>
            <a:r>
              <a:rPr lang="en-US" sz="1700" dirty="0">
                <a:solidFill>
                  <a:srgbClr val="EEEFF5"/>
                </a:solidFill>
                <a:latin typeface="Montserrat" pitchFamily="34" charset="0"/>
                <a:ea typeface="Montserrat" pitchFamily="34" charset="-122"/>
                <a:cs typeface="Montserrat" pitchFamily="34" charset="-120"/>
              </a:rPr>
              <a:t>Complete project code, along with detailed documentation and configuration instructions, is available on GitHub, facilitating replication and further development.</a:t>
            </a:r>
            <a:endParaRPr lang="en-US" sz="1700" dirty="0"/>
          </a:p>
        </p:txBody>
      </p:sp>
      <p:pic>
        <p:nvPicPr>
          <p:cNvPr id="17" name="Image 3" descr="preencoded.png"/>
          <p:cNvPicPr>
            <a:picLocks noChangeAspect="1"/>
          </p:cNvPicPr>
          <p:nvPr/>
        </p:nvPicPr>
        <p:blipFill>
          <a:blip r:embed="rId6"/>
          <a:stretch>
            <a:fillRect/>
          </a:stretch>
        </p:blipFill>
        <p:spPr>
          <a:xfrm>
            <a:off x="5020270" y="2392918"/>
            <a:ext cx="4589740" cy="4589740"/>
          </a:xfrm>
          <a:prstGeom prst="rect">
            <a:avLst/>
          </a:prstGeom>
        </p:spPr>
      </p:pic>
      <p:sp>
        <p:nvSpPr>
          <p:cNvPr id="18" name="Text 12"/>
          <p:cNvSpPr/>
          <p:nvPr/>
        </p:nvSpPr>
        <p:spPr>
          <a:xfrm>
            <a:off x="5838646" y="5408831"/>
            <a:ext cx="324088" cy="405170"/>
          </a:xfrm>
          <a:prstGeom prst="rect">
            <a:avLst/>
          </a:prstGeom>
          <a:noFill/>
          <a:ln/>
        </p:spPr>
        <p:txBody>
          <a:bodyPr wrap="none" lIns="0" tIns="0" rIns="0" bIns="0" rtlCol="0" anchor="t"/>
          <a:lstStyle/>
          <a:p>
            <a:pPr marL="0" indent="0" algn="l">
              <a:lnSpc>
                <a:spcPts val="4050"/>
              </a:lnSpc>
              <a:buNone/>
            </a:pPr>
            <a:r>
              <a:rPr lang="en-US" sz="2550" b="1" dirty="0">
                <a:solidFill>
                  <a:srgbClr val="EEEFF5"/>
                </a:solidFill>
                <a:latin typeface="Barlow Bold" pitchFamily="34" charset="0"/>
                <a:ea typeface="Barlow Bold" pitchFamily="34" charset="-122"/>
                <a:cs typeface="Barlow Bold" pitchFamily="34" charset="-120"/>
              </a:rPr>
              <a:t>4</a:t>
            </a:r>
            <a:endParaRPr lang="en-US" sz="2550" dirty="0"/>
          </a:p>
        </p:txBody>
      </p:sp>
      <p:sp>
        <p:nvSpPr>
          <p:cNvPr id="21" name="Rectangle 20"/>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661755"/>
            <a:ext cx="7068383"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9. Conclusion &amp; Future Work</a:t>
            </a:r>
            <a:endParaRPr lang="en-US" sz="4450" dirty="0"/>
          </a:p>
        </p:txBody>
      </p:sp>
      <p:pic>
        <p:nvPicPr>
          <p:cNvPr id="3" name="Image 0" descr="preencoded.png"/>
          <p:cNvPicPr>
            <a:picLocks noChangeAspect="1"/>
          </p:cNvPicPr>
          <p:nvPr/>
        </p:nvPicPr>
        <p:blipFill>
          <a:blip r:embed="rId3"/>
          <a:stretch>
            <a:fillRect/>
          </a:stretch>
        </p:blipFill>
        <p:spPr>
          <a:xfrm>
            <a:off x="2954774" y="2807732"/>
            <a:ext cx="2163723" cy="789384"/>
          </a:xfrm>
          <a:prstGeom prst="rect">
            <a:avLst/>
          </a:prstGeom>
        </p:spPr>
      </p:pic>
      <p:sp>
        <p:nvSpPr>
          <p:cNvPr id="4" name="Text 1"/>
          <p:cNvSpPr/>
          <p:nvPr/>
        </p:nvSpPr>
        <p:spPr>
          <a:xfrm>
            <a:off x="3884176" y="3097887"/>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EEEFF5"/>
                </a:solidFill>
                <a:latin typeface="Barlow Bold" pitchFamily="34" charset="0"/>
                <a:ea typeface="Barlow Bold" pitchFamily="34" charset="-122"/>
                <a:cs typeface="Barlow Bold" pitchFamily="34" charset="-120"/>
              </a:rPr>
              <a:t>1</a:t>
            </a:r>
            <a:endParaRPr lang="en-US" sz="2350" dirty="0"/>
          </a:p>
        </p:txBody>
      </p:sp>
      <p:sp>
        <p:nvSpPr>
          <p:cNvPr id="5" name="Text 2"/>
          <p:cNvSpPr/>
          <p:nvPr/>
        </p:nvSpPr>
        <p:spPr>
          <a:xfrm>
            <a:off x="5335072" y="3024307"/>
            <a:ext cx="279773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Automated Processes</a:t>
            </a:r>
            <a:endParaRPr lang="en-US" sz="2200" dirty="0"/>
          </a:p>
        </p:txBody>
      </p:sp>
      <p:sp>
        <p:nvSpPr>
          <p:cNvPr id="6" name="Shape 3"/>
          <p:cNvSpPr/>
          <p:nvPr/>
        </p:nvSpPr>
        <p:spPr>
          <a:xfrm>
            <a:off x="5172551" y="3608903"/>
            <a:ext cx="8645485" cy="15240"/>
          </a:xfrm>
          <a:prstGeom prst="roundRect">
            <a:avLst>
              <a:gd name="adj" fmla="val 1279500"/>
            </a:avLst>
          </a:prstGeom>
          <a:solidFill>
            <a:srgbClr val="60646A"/>
          </a:solidFill>
          <a:ln/>
        </p:spPr>
      </p:sp>
      <p:pic>
        <p:nvPicPr>
          <p:cNvPr id="7" name="Image 1" descr="preencoded.png"/>
          <p:cNvPicPr>
            <a:picLocks noChangeAspect="1"/>
          </p:cNvPicPr>
          <p:nvPr/>
        </p:nvPicPr>
        <p:blipFill>
          <a:blip r:embed="rId4"/>
          <a:stretch>
            <a:fillRect/>
          </a:stretch>
        </p:blipFill>
        <p:spPr>
          <a:xfrm>
            <a:off x="1872972" y="3651171"/>
            <a:ext cx="4327446" cy="789384"/>
          </a:xfrm>
          <a:prstGeom prst="rect">
            <a:avLst/>
          </a:prstGeom>
        </p:spPr>
      </p:pic>
      <p:sp>
        <p:nvSpPr>
          <p:cNvPr id="8" name="Text 4"/>
          <p:cNvSpPr/>
          <p:nvPr/>
        </p:nvSpPr>
        <p:spPr>
          <a:xfrm>
            <a:off x="3884295" y="3855482"/>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EEEFF5"/>
                </a:solidFill>
                <a:latin typeface="Barlow Bold" pitchFamily="34" charset="0"/>
                <a:ea typeface="Barlow Bold" pitchFamily="34" charset="-122"/>
                <a:cs typeface="Barlow Bold" pitchFamily="34" charset="-120"/>
              </a:rPr>
              <a:t>2</a:t>
            </a:r>
            <a:endParaRPr lang="en-US" sz="2350" dirty="0"/>
          </a:p>
        </p:txBody>
      </p:sp>
      <p:sp>
        <p:nvSpPr>
          <p:cNvPr id="9" name="Text 5"/>
          <p:cNvSpPr/>
          <p:nvPr/>
        </p:nvSpPr>
        <p:spPr>
          <a:xfrm>
            <a:off x="6416993" y="3867745"/>
            <a:ext cx="146768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Auditability</a:t>
            </a:r>
            <a:endParaRPr lang="en-US" sz="2200" dirty="0"/>
          </a:p>
        </p:txBody>
      </p:sp>
      <p:sp>
        <p:nvSpPr>
          <p:cNvPr id="10" name="Shape 6"/>
          <p:cNvSpPr/>
          <p:nvPr/>
        </p:nvSpPr>
        <p:spPr>
          <a:xfrm>
            <a:off x="6254472" y="4452342"/>
            <a:ext cx="7563564" cy="15240"/>
          </a:xfrm>
          <a:prstGeom prst="roundRect">
            <a:avLst>
              <a:gd name="adj" fmla="val 1279500"/>
            </a:avLst>
          </a:prstGeom>
          <a:solidFill>
            <a:srgbClr val="60646A"/>
          </a:solidFill>
          <a:ln/>
        </p:spPr>
      </p:sp>
      <p:pic>
        <p:nvPicPr>
          <p:cNvPr id="11" name="Image 2" descr="preencoded.png"/>
          <p:cNvPicPr>
            <a:picLocks noChangeAspect="1"/>
          </p:cNvPicPr>
          <p:nvPr/>
        </p:nvPicPr>
        <p:blipFill>
          <a:blip r:embed="rId5"/>
          <a:stretch>
            <a:fillRect/>
          </a:stretch>
        </p:blipFill>
        <p:spPr>
          <a:xfrm>
            <a:off x="791051" y="4494609"/>
            <a:ext cx="6491288" cy="789384"/>
          </a:xfrm>
          <a:prstGeom prst="rect">
            <a:avLst/>
          </a:prstGeom>
        </p:spPr>
      </p:pic>
      <p:sp>
        <p:nvSpPr>
          <p:cNvPr id="12" name="Text 7"/>
          <p:cNvSpPr/>
          <p:nvPr/>
        </p:nvSpPr>
        <p:spPr>
          <a:xfrm>
            <a:off x="3884295" y="4698921"/>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EEEFF5"/>
                </a:solidFill>
                <a:latin typeface="Barlow Bold" pitchFamily="34" charset="0"/>
                <a:ea typeface="Barlow Bold" pitchFamily="34" charset="-122"/>
                <a:cs typeface="Barlow Bold" pitchFamily="34" charset="-120"/>
              </a:rPr>
              <a:t>3</a:t>
            </a:r>
            <a:endParaRPr lang="en-US" sz="2350" dirty="0"/>
          </a:p>
        </p:txBody>
      </p:sp>
      <p:sp>
        <p:nvSpPr>
          <p:cNvPr id="13" name="Text 8"/>
          <p:cNvSpPr/>
          <p:nvPr/>
        </p:nvSpPr>
        <p:spPr>
          <a:xfrm>
            <a:off x="7498913" y="4711184"/>
            <a:ext cx="170604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Data Security</a:t>
            </a:r>
            <a:endParaRPr lang="en-US" sz="2200" dirty="0"/>
          </a:p>
        </p:txBody>
      </p:sp>
      <p:sp>
        <p:nvSpPr>
          <p:cNvPr id="14" name="Text 9"/>
          <p:cNvSpPr/>
          <p:nvPr/>
        </p:nvSpPr>
        <p:spPr>
          <a:xfrm>
            <a:off x="758309" y="5527715"/>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Achievements include automated inventory processes, auditability and data security. Future enhancements include adding intuitive dashboards for real-time visualization of inventory data, developing a mobile interface for on-the-go management, and incorporating predictive analytics to forecast stock demand accurately.</a:t>
            </a:r>
            <a:endParaRPr lang="en-US" sz="1700" dirty="0"/>
          </a:p>
        </p:txBody>
      </p:sp>
      <p:sp>
        <p:nvSpPr>
          <p:cNvPr id="17" name="Rectangle 16"/>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479156" y="1243965"/>
            <a:ext cx="6151244" cy="5834567"/>
          </a:xfrm>
          <a:prstGeom prst="rect">
            <a:avLst/>
          </a:prstGeom>
        </p:spPr>
      </p:pic>
      <p:sp>
        <p:nvSpPr>
          <p:cNvPr id="3" name="Text 0"/>
          <p:cNvSpPr/>
          <p:nvPr/>
        </p:nvSpPr>
        <p:spPr>
          <a:xfrm>
            <a:off x="741045" y="582335"/>
            <a:ext cx="5293995" cy="661630"/>
          </a:xfrm>
          <a:prstGeom prst="rect">
            <a:avLst/>
          </a:prstGeom>
          <a:noFill/>
          <a:ln/>
        </p:spPr>
        <p:txBody>
          <a:bodyPr wrap="none" lIns="0" tIns="0" rIns="0" bIns="0" rtlCol="0" anchor="t"/>
          <a:lstStyle/>
          <a:p>
            <a:pPr marL="0" indent="0" algn="l">
              <a:lnSpc>
                <a:spcPts val="5200"/>
              </a:lnSpc>
              <a:buNone/>
            </a:pPr>
            <a:r>
              <a:rPr lang="en-US" sz="4150" b="1" dirty="0">
                <a:solidFill>
                  <a:srgbClr val="9998FF"/>
                </a:solidFill>
                <a:latin typeface="Barlow Bold" pitchFamily="34" charset="0"/>
                <a:ea typeface="Barlow Bold" pitchFamily="34" charset="-122"/>
                <a:cs typeface="Barlow Bold" pitchFamily="34" charset="-120"/>
              </a:rPr>
              <a:t>1. Problem Statement</a:t>
            </a:r>
            <a:endParaRPr lang="en-US" sz="4150" dirty="0"/>
          </a:p>
        </p:txBody>
      </p:sp>
      <p:sp>
        <p:nvSpPr>
          <p:cNvPr id="4" name="Shape 1"/>
          <p:cNvSpPr/>
          <p:nvPr/>
        </p:nvSpPr>
        <p:spPr>
          <a:xfrm>
            <a:off x="741045" y="1545669"/>
            <a:ext cx="3730466" cy="3759875"/>
          </a:xfrm>
          <a:prstGeom prst="roundRect">
            <a:avLst>
              <a:gd name="adj" fmla="val 4853"/>
            </a:avLst>
          </a:prstGeom>
          <a:solidFill>
            <a:srgbClr val="282C32"/>
          </a:solidFill>
          <a:ln/>
          <a:effectLst>
            <a:outerShdw blurRad="49530" dist="24130" dir="13500000" algn="bl" rotWithShape="0">
              <a:srgbClr val="FFFFFF">
                <a:alpha val="10000"/>
              </a:srgbClr>
            </a:outerShdw>
          </a:effectLst>
        </p:spPr>
      </p:sp>
      <p:sp>
        <p:nvSpPr>
          <p:cNvPr id="5" name="Text 2"/>
          <p:cNvSpPr/>
          <p:nvPr/>
        </p:nvSpPr>
        <p:spPr>
          <a:xfrm>
            <a:off x="942142" y="1746766"/>
            <a:ext cx="3059430" cy="33075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rPr>
              <a:t>THE PROBLEM</a:t>
            </a:r>
            <a:endParaRPr lang="en-US" sz="2050" dirty="0"/>
          </a:p>
        </p:txBody>
      </p:sp>
      <p:sp>
        <p:nvSpPr>
          <p:cNvPr id="6" name="Text 3"/>
          <p:cNvSpPr/>
          <p:nvPr/>
        </p:nvSpPr>
        <p:spPr>
          <a:xfrm>
            <a:off x="942142" y="2198132"/>
            <a:ext cx="3328273" cy="2575560"/>
          </a:xfrm>
          <a:prstGeom prst="rect">
            <a:avLst/>
          </a:prstGeom>
          <a:noFill/>
          <a:ln/>
        </p:spPr>
        <p:txBody>
          <a:bodyPr wrap="square" lIns="0" tIns="0" rIns="0" bIns="0" rtlCol="0" anchor="t"/>
          <a:lstStyle/>
          <a:p>
            <a:r>
              <a:rPr lang="en-US" sz="1600" dirty="0">
                <a:solidFill>
                  <a:schemeClr val="bg1"/>
                </a:solidFill>
                <a:latin typeface="Montserrat" panose="00000500000000000000" pitchFamily="2" charset="0"/>
              </a:rPr>
              <a:t>The current manual system has  major issues:</a:t>
            </a:r>
          </a:p>
          <a:p>
            <a:pPr>
              <a:buFont typeface="Arial" panose="020B0604020202020204" pitchFamily="34" charset="0"/>
              <a:buChar char="•"/>
            </a:pPr>
            <a:r>
              <a:rPr lang="en-US" sz="1600" b="1" dirty="0">
                <a:solidFill>
                  <a:schemeClr val="bg1"/>
                </a:solidFill>
                <a:latin typeface="Montserrat" panose="00000500000000000000" pitchFamily="2" charset="0"/>
              </a:rPr>
              <a:t>Long Waiting Times:</a:t>
            </a:r>
            <a:r>
              <a:rPr lang="en-US" sz="1600" dirty="0">
                <a:solidFill>
                  <a:schemeClr val="bg1"/>
                </a:solidFill>
                <a:latin typeface="Montserrat" panose="00000500000000000000" pitchFamily="2" charset="0"/>
              </a:rPr>
              <a:t> Customers waste significant time standing in queues just to pay. This leads to frustration and sometimes abandoned carts (customers leaving without buying).</a:t>
            </a:r>
          </a:p>
          <a:p>
            <a:pPr marL="0" indent="0" algn="l">
              <a:lnSpc>
                <a:spcPts val="2500"/>
              </a:lnSpc>
              <a:buNone/>
            </a:pPr>
            <a:endParaRPr lang="en-US" sz="1550" dirty="0"/>
          </a:p>
        </p:txBody>
      </p:sp>
      <p:sp>
        <p:nvSpPr>
          <p:cNvPr id="7" name="Shape 4"/>
          <p:cNvSpPr/>
          <p:nvPr/>
        </p:nvSpPr>
        <p:spPr>
          <a:xfrm>
            <a:off x="4550212" y="1545669"/>
            <a:ext cx="3730466" cy="3759875"/>
          </a:xfrm>
          <a:prstGeom prst="roundRect">
            <a:avLst>
              <a:gd name="adj" fmla="val 4853"/>
            </a:avLst>
          </a:prstGeom>
          <a:solidFill>
            <a:srgbClr val="282C32"/>
          </a:solidFill>
          <a:ln/>
          <a:effectLst>
            <a:outerShdw blurRad="49530" dist="24130" dir="13500000" algn="bl" rotWithShape="0">
              <a:srgbClr val="FFFFFF">
                <a:alpha val="10000"/>
              </a:srgbClr>
            </a:outerShdw>
          </a:effectLst>
        </p:spPr>
        <p:txBody>
          <a:bodyPr/>
          <a:lstStyle/>
          <a:p>
            <a:r>
              <a:rPr lang="en-US" dirty="0"/>
              <a:t>                                                                                                                                                                                                                                           </a:t>
            </a:r>
          </a:p>
        </p:txBody>
      </p:sp>
      <p:sp>
        <p:nvSpPr>
          <p:cNvPr id="8" name="Text 5"/>
          <p:cNvSpPr/>
          <p:nvPr/>
        </p:nvSpPr>
        <p:spPr>
          <a:xfrm>
            <a:off x="4873704" y="1746766"/>
            <a:ext cx="3328273" cy="661511"/>
          </a:xfrm>
          <a:prstGeom prst="rect">
            <a:avLst/>
          </a:prstGeom>
          <a:noFill/>
          <a:ln/>
        </p:spPr>
        <p:txBody>
          <a:bodyPr wrap="squar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Context: BIG SUPERMARKETS</a:t>
            </a:r>
          </a:p>
          <a:p>
            <a:pPr marL="0" indent="0" algn="l">
              <a:lnSpc>
                <a:spcPts val="2600"/>
              </a:lnSpc>
              <a:buNone/>
            </a:pPr>
            <a:r>
              <a:rPr lang="en-US" dirty="0">
                <a:solidFill>
                  <a:srgbClr val="EEEFF5"/>
                </a:solidFill>
                <a:latin typeface="Montserrat" panose="00000500000000000000" pitchFamily="2" charset="0"/>
                <a:ea typeface="Barlow Bold" pitchFamily="34" charset="-122"/>
                <a:cs typeface="Barlow Bold" pitchFamily="34" charset="-120"/>
              </a:rPr>
              <a:t>This system is designed for busy big supermarkets like simba and sawa citi. Where these stores rely on manual checkout counters where a cashier scans every item when customers are standing on line waiting</a:t>
            </a:r>
          </a:p>
          <a:p>
            <a:pPr marL="0" indent="0" algn="l">
              <a:lnSpc>
                <a:spcPts val="2600"/>
              </a:lnSpc>
              <a:buNone/>
            </a:pPr>
            <a:endParaRPr lang="en-US" sz="2050" dirty="0"/>
          </a:p>
        </p:txBody>
      </p:sp>
      <p:sp>
        <p:nvSpPr>
          <p:cNvPr id="9" name="Text 6"/>
          <p:cNvSpPr/>
          <p:nvPr/>
        </p:nvSpPr>
        <p:spPr>
          <a:xfrm>
            <a:off x="4873704" y="2528888"/>
            <a:ext cx="3328273" cy="2575560"/>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10" name="Shape 7"/>
          <p:cNvSpPr/>
          <p:nvPr/>
        </p:nvSpPr>
        <p:spPr>
          <a:xfrm>
            <a:off x="741045" y="5506641"/>
            <a:ext cx="7661910" cy="2141339"/>
          </a:xfrm>
          <a:prstGeom prst="roundRect">
            <a:avLst>
              <a:gd name="adj" fmla="val 8455"/>
            </a:avLst>
          </a:prstGeom>
          <a:solidFill>
            <a:srgbClr val="282C32"/>
          </a:solidFill>
          <a:ln/>
          <a:effectLst>
            <a:outerShdw blurRad="49530" dist="24130" dir="13500000" algn="bl" rotWithShape="0">
              <a:srgbClr val="FFFFFF">
                <a:alpha val="10000"/>
              </a:srgbClr>
            </a:outerShdw>
          </a:effectLst>
        </p:spPr>
      </p:sp>
      <p:sp>
        <p:nvSpPr>
          <p:cNvPr id="11" name="Text 8"/>
          <p:cNvSpPr/>
          <p:nvPr/>
        </p:nvSpPr>
        <p:spPr>
          <a:xfrm>
            <a:off x="942142" y="5707737"/>
            <a:ext cx="4294108" cy="33075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Objective: Automation and Accuracy</a:t>
            </a:r>
            <a:endParaRPr lang="en-US" sz="2050" dirty="0"/>
          </a:p>
        </p:txBody>
      </p:sp>
      <p:sp>
        <p:nvSpPr>
          <p:cNvPr id="12" name="Text 9"/>
          <p:cNvSpPr/>
          <p:nvPr/>
        </p:nvSpPr>
        <p:spPr>
          <a:xfrm>
            <a:off x="841652" y="6042437"/>
            <a:ext cx="7259717" cy="1287780"/>
          </a:xfrm>
          <a:prstGeom prst="rect">
            <a:avLst/>
          </a:prstGeom>
          <a:noFill/>
          <a:ln/>
        </p:spPr>
        <p:txBody>
          <a:bodyPr wrap="square" lIns="0" tIns="0" rIns="0" bIns="0" rtlCol="0" anchor="t"/>
          <a:lstStyle/>
          <a:p>
            <a:pPr marL="0" indent="0" algn="l">
              <a:lnSpc>
                <a:spcPts val="2500"/>
              </a:lnSpc>
              <a:buNone/>
            </a:pPr>
            <a:r>
              <a:rPr lang="en-US" sz="1600" dirty="0">
                <a:solidFill>
                  <a:schemeClr val="bg1"/>
                </a:solidFill>
                <a:latin typeface="Montserrat" panose="00000500000000000000" pitchFamily="2" charset="0"/>
              </a:rPr>
              <a:t>The </a:t>
            </a:r>
            <a:r>
              <a:rPr lang="en-US" sz="1600" b="1" dirty="0">
                <a:solidFill>
                  <a:schemeClr val="bg1"/>
                </a:solidFill>
                <a:latin typeface="Montserrat" panose="00000500000000000000" pitchFamily="2" charset="0"/>
              </a:rPr>
              <a:t>Problem</a:t>
            </a:r>
            <a:r>
              <a:rPr lang="en-US" sz="1600" dirty="0">
                <a:solidFill>
                  <a:schemeClr val="bg1"/>
                </a:solidFill>
                <a:latin typeface="Montserrat" panose="00000500000000000000" pitchFamily="2" charset="0"/>
              </a:rPr>
              <a:t> I am solving is the inefficiency of manual checkout lines, which causes long queues, data delays, and human errors."</a:t>
            </a:r>
            <a:r>
              <a:rPr lang="en-US" sz="1550" dirty="0">
                <a:solidFill>
                  <a:schemeClr val="bg1"/>
                </a:solidFill>
                <a:latin typeface="Montserrat" panose="00000500000000000000" pitchFamily="2" charset="0"/>
                <a:ea typeface="Montserrat" pitchFamily="34" charset="-122"/>
                <a:cs typeface="Montserrat" pitchFamily="34" charset="-120"/>
              </a:rPr>
              <a:t>.</a:t>
            </a:r>
          </a:p>
          <a:p>
            <a:pPr marL="0" indent="0" algn="l">
              <a:lnSpc>
                <a:spcPts val="2500"/>
              </a:lnSpc>
              <a:buNone/>
            </a:pPr>
            <a:r>
              <a:rPr lang="en-US" sz="1600" dirty="0">
                <a:solidFill>
                  <a:schemeClr val="bg1"/>
                </a:solidFill>
                <a:latin typeface="Montserrat" panose="00000500000000000000" pitchFamily="2" charset="0"/>
              </a:rPr>
              <a:t>Instead of a cashier scanning items one by one, the system processes the entire cart, calculates the total, and records the payment in a single click (using PL/SQL Stored Procedures).</a:t>
            </a:r>
            <a:endParaRPr lang="en-US" sz="1550" dirty="0">
              <a:solidFill>
                <a:schemeClr val="bg1"/>
              </a:solidFill>
              <a:latin typeface="Montserrat"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903260" cy="8229600"/>
          </a:xfrm>
          <a:prstGeom prst="rect">
            <a:avLst/>
          </a:prstGeom>
        </p:spPr>
      </p:pic>
      <p:sp>
        <p:nvSpPr>
          <p:cNvPr id="3" name="Text 0"/>
          <p:cNvSpPr/>
          <p:nvPr/>
        </p:nvSpPr>
        <p:spPr>
          <a:xfrm>
            <a:off x="6244709" y="794504"/>
            <a:ext cx="6301145" cy="605671"/>
          </a:xfrm>
          <a:prstGeom prst="rect">
            <a:avLst/>
          </a:prstGeom>
          <a:noFill/>
          <a:ln/>
        </p:spPr>
        <p:txBody>
          <a:bodyPr wrap="none" lIns="0" tIns="0" rIns="0" bIns="0" rtlCol="0" anchor="t"/>
          <a:lstStyle/>
          <a:p>
            <a:pPr marL="0" indent="0" algn="l">
              <a:lnSpc>
                <a:spcPts val="4750"/>
              </a:lnSpc>
              <a:buNone/>
            </a:pPr>
            <a:r>
              <a:rPr lang="en-US" sz="3800" b="1" dirty="0">
                <a:solidFill>
                  <a:srgbClr val="9998FF"/>
                </a:solidFill>
                <a:latin typeface="Barlow Bold" pitchFamily="34" charset="0"/>
                <a:ea typeface="Barlow Bold" pitchFamily="34" charset="-122"/>
                <a:cs typeface="Barlow Bold" pitchFamily="34" charset="-120"/>
              </a:rPr>
              <a:t>2. Business Process Modeling</a:t>
            </a:r>
            <a:endParaRPr lang="en-US" sz="3800" dirty="0"/>
          </a:p>
        </p:txBody>
      </p:sp>
      <p:sp>
        <p:nvSpPr>
          <p:cNvPr id="4" name="Text 1"/>
          <p:cNvSpPr/>
          <p:nvPr/>
        </p:nvSpPr>
        <p:spPr>
          <a:xfrm>
            <a:off x="6244709" y="1860471"/>
            <a:ext cx="2242542" cy="302776"/>
          </a:xfrm>
          <a:prstGeom prst="rect">
            <a:avLst/>
          </a:prstGeom>
          <a:noFill/>
          <a:ln/>
        </p:spPr>
        <p:txBody>
          <a:bodyPr wrap="none" lIns="0" tIns="0" rIns="0" bIns="0" rtlCol="0" anchor="t"/>
          <a:lstStyle/>
          <a:p>
            <a:pPr marL="0" indent="0" algn="l">
              <a:lnSpc>
                <a:spcPts val="2350"/>
              </a:lnSpc>
              <a:buNone/>
            </a:pPr>
            <a:r>
              <a:rPr lang="en-US" sz="1900" b="1" dirty="0">
                <a:solidFill>
                  <a:srgbClr val="9998FF"/>
                </a:solidFill>
                <a:latin typeface="Barlow Bold" pitchFamily="34" charset="0"/>
                <a:ea typeface="Barlow Bold" pitchFamily="34" charset="-122"/>
                <a:cs typeface="Barlow Bold" pitchFamily="34" charset="-120"/>
              </a:rPr>
              <a:t>Process Modeled</a:t>
            </a:r>
            <a:endParaRPr lang="en-US" sz="1900" dirty="0"/>
          </a:p>
        </p:txBody>
      </p:sp>
      <p:sp>
        <p:nvSpPr>
          <p:cNvPr id="5" name="Text 2"/>
          <p:cNvSpPr/>
          <p:nvPr/>
        </p:nvSpPr>
        <p:spPr>
          <a:xfrm>
            <a:off x="6244709" y="2347317"/>
            <a:ext cx="2242542" cy="3241477"/>
          </a:xfrm>
          <a:prstGeom prst="rect">
            <a:avLst/>
          </a:prstGeom>
          <a:noFill/>
          <a:ln/>
        </p:spPr>
        <p:txBody>
          <a:bodyPr wrap="square" lIns="0" tIns="0" rIns="0" bIns="0" rtlCol="0" anchor="t"/>
          <a:lstStyle/>
          <a:p>
            <a:pPr marL="0" indent="0" algn="l">
              <a:lnSpc>
                <a:spcPts val="2300"/>
              </a:lnSpc>
              <a:buNone/>
            </a:pPr>
            <a:r>
              <a:rPr lang="en-US" sz="1600" dirty="0">
                <a:solidFill>
                  <a:schemeClr val="bg1"/>
                </a:solidFill>
                <a:latin typeface="Montserrat" panose="00000500000000000000" pitchFamily="2" charset="0"/>
              </a:rPr>
              <a:t>The Business Process Model (BPM) illustrates the workflow of the Smart Shopping Cart System. It visualizes the interactions between three key actors: the Customer, the Smart Cart System and Oracle Database .</a:t>
            </a:r>
            <a:endParaRPr lang="en-US" sz="1450" dirty="0">
              <a:solidFill>
                <a:schemeClr val="bg1"/>
              </a:solidFill>
              <a:latin typeface="Montserrat" panose="00000500000000000000" pitchFamily="2" charset="0"/>
            </a:endParaRPr>
          </a:p>
        </p:txBody>
      </p:sp>
      <p:sp>
        <p:nvSpPr>
          <p:cNvPr id="6" name="Text 3"/>
          <p:cNvSpPr/>
          <p:nvPr/>
        </p:nvSpPr>
        <p:spPr>
          <a:xfrm>
            <a:off x="8944213" y="1860471"/>
            <a:ext cx="2242542" cy="302776"/>
          </a:xfrm>
          <a:prstGeom prst="rect">
            <a:avLst/>
          </a:prstGeom>
          <a:noFill/>
          <a:ln/>
        </p:spPr>
        <p:txBody>
          <a:bodyPr wrap="none" lIns="0" tIns="0" rIns="0" bIns="0" rtlCol="0" anchor="t"/>
          <a:lstStyle/>
          <a:p>
            <a:pPr marL="0" indent="0" algn="l">
              <a:lnSpc>
                <a:spcPts val="2350"/>
              </a:lnSpc>
              <a:buNone/>
            </a:pPr>
            <a:r>
              <a:rPr lang="en-US" sz="1900" b="1" dirty="0">
                <a:solidFill>
                  <a:srgbClr val="9998FF"/>
                </a:solidFill>
                <a:latin typeface="Barlow Bold" pitchFamily="34" charset="0"/>
                <a:ea typeface="Barlow Bold" pitchFamily="34" charset="-122"/>
                <a:cs typeface="Barlow Bold" pitchFamily="34" charset="-120"/>
              </a:rPr>
              <a:t>Entities</a:t>
            </a:r>
            <a:endParaRPr lang="en-US" sz="1900" dirty="0"/>
          </a:p>
        </p:txBody>
      </p:sp>
      <p:sp>
        <p:nvSpPr>
          <p:cNvPr id="7" name="Text 4"/>
          <p:cNvSpPr/>
          <p:nvPr/>
        </p:nvSpPr>
        <p:spPr>
          <a:xfrm>
            <a:off x="8944213" y="2347317"/>
            <a:ext cx="2242542" cy="4125516"/>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anose="00000500000000000000" pitchFamily="2" charset="0"/>
                <a:ea typeface="Montserrat" pitchFamily="34" charset="-122"/>
                <a:cs typeface="Montserrat" pitchFamily="34" charset="-120"/>
              </a:rPr>
              <a:t>Key entities involved are Products, Users, Orders, Cart and Payments. Each entity has specific attributes and relationships defined to ensure comprehensive data representation. The model captures the interactions between these entities to manage inventory efficiently.</a:t>
            </a:r>
            <a:endParaRPr lang="en-US" sz="1450" dirty="0">
              <a:latin typeface="Montserrat" panose="00000500000000000000" pitchFamily="2" charset="0"/>
            </a:endParaRPr>
          </a:p>
        </p:txBody>
      </p:sp>
      <p:sp>
        <p:nvSpPr>
          <p:cNvPr id="8" name="Text 5"/>
          <p:cNvSpPr/>
          <p:nvPr/>
        </p:nvSpPr>
        <p:spPr>
          <a:xfrm>
            <a:off x="11643717" y="1860471"/>
            <a:ext cx="2242542" cy="302776"/>
          </a:xfrm>
          <a:prstGeom prst="rect">
            <a:avLst/>
          </a:prstGeom>
          <a:noFill/>
          <a:ln/>
        </p:spPr>
        <p:txBody>
          <a:bodyPr wrap="none" lIns="0" tIns="0" rIns="0" bIns="0" rtlCol="0" anchor="t"/>
          <a:lstStyle/>
          <a:p>
            <a:pPr marL="0" indent="0" algn="l">
              <a:lnSpc>
                <a:spcPts val="2350"/>
              </a:lnSpc>
              <a:buNone/>
            </a:pPr>
            <a:r>
              <a:rPr lang="en-US" sz="1900" b="1" dirty="0">
                <a:solidFill>
                  <a:srgbClr val="9998FF"/>
                </a:solidFill>
                <a:latin typeface="Barlow Bold" pitchFamily="34" charset="0"/>
                <a:ea typeface="Barlow Bold" pitchFamily="34" charset="-122"/>
                <a:cs typeface="Barlow Bold" pitchFamily="34" charset="-120"/>
              </a:rPr>
              <a:t>MIS Role</a:t>
            </a:r>
            <a:endParaRPr lang="en-US" sz="1900" dirty="0"/>
          </a:p>
        </p:txBody>
      </p:sp>
      <p:sp>
        <p:nvSpPr>
          <p:cNvPr id="9" name="Text 6"/>
          <p:cNvSpPr/>
          <p:nvPr/>
        </p:nvSpPr>
        <p:spPr>
          <a:xfrm>
            <a:off x="11643717" y="2347317"/>
            <a:ext cx="2242542" cy="3830836"/>
          </a:xfrm>
          <a:prstGeom prst="rect">
            <a:avLst/>
          </a:prstGeom>
          <a:noFill/>
          <a:ln/>
        </p:spPr>
        <p:txBody>
          <a:bodyPr wrap="square" lIns="0" tIns="0" rIns="0" bIns="0" rtlCol="0" anchor="t"/>
          <a:lstStyle/>
          <a:p>
            <a:pPr marL="0" indent="0" algn="l">
              <a:lnSpc>
                <a:spcPts val="2300"/>
              </a:lnSpc>
              <a:buNone/>
            </a:pPr>
            <a:r>
              <a:rPr lang="en-US" sz="1600" dirty="0">
                <a:solidFill>
                  <a:schemeClr val="bg1"/>
                </a:solidFill>
                <a:latin typeface="Montserrat" panose="00000500000000000000" pitchFamily="2" charset="0"/>
              </a:rPr>
              <a:t>This process demonstrates key Management Information System (MIS) principles by automating data entry (scanning), ensuring data integrity (real-time stock checks), and providing immediate information for decision-making (inventory updates).</a:t>
            </a:r>
            <a:endParaRPr lang="en-US" sz="1450" dirty="0">
              <a:solidFill>
                <a:schemeClr val="bg1"/>
              </a:solidFill>
              <a:latin typeface="Montserrat" panose="00000500000000000000" pitchFamily="2" charset="0"/>
            </a:endParaRPr>
          </a:p>
        </p:txBody>
      </p:sp>
      <p:sp>
        <p:nvSpPr>
          <p:cNvPr id="10" name="Text 7"/>
          <p:cNvSpPr/>
          <p:nvPr/>
        </p:nvSpPr>
        <p:spPr>
          <a:xfrm>
            <a:off x="6244709" y="6845737"/>
            <a:ext cx="7627382" cy="589359"/>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itchFamily="34" charset="0"/>
                <a:ea typeface="Montserrat" pitchFamily="34" charset="-122"/>
                <a:cs typeface="Montserrat" pitchFamily="34" charset="-120"/>
              </a:rPr>
              <a:t>Business Process Model and Notation (BPMN) with swimlanes in draw.io/Lucidchart ensures a clear representation.</a:t>
            </a:r>
            <a:endParaRPr lang="en-US" sz="1450" dirty="0"/>
          </a:p>
        </p:txBody>
      </p:sp>
      <p:pic>
        <p:nvPicPr>
          <p:cNvPr id="12" name="Picture 11"/>
          <p:cNvPicPr>
            <a:picLocks noChangeAspect="1"/>
          </p:cNvPicPr>
          <p:nvPr/>
        </p:nvPicPr>
        <p:blipFill>
          <a:blip r:embed="rId4"/>
          <a:srcRect/>
          <a:stretch/>
        </p:blipFill>
        <p:spPr>
          <a:xfrm>
            <a:off x="-344245" y="666974"/>
            <a:ext cx="6390044" cy="7186108"/>
          </a:xfrm>
          <a:prstGeom prst="rect">
            <a:avLst/>
          </a:prstGeom>
        </p:spPr>
      </p:pic>
      <p:sp>
        <p:nvSpPr>
          <p:cNvPr id="13" name="Rectangle 12"/>
          <p:cNvSpPr/>
          <p:nvPr/>
        </p:nvSpPr>
        <p:spPr>
          <a:xfrm>
            <a:off x="12841941" y="7678271"/>
            <a:ext cx="1788459" cy="537882"/>
          </a:xfrm>
          <a:prstGeom prst="rect">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PL/SQL @2025</a:t>
            </a:r>
          </a:p>
        </p:txBody>
      </p:sp>
      <p:sp>
        <p:nvSpPr>
          <p:cNvPr id="15" name="Rectangle 14"/>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51176" cy="8230195"/>
          </a:xfrm>
          <a:prstGeom prst="rect">
            <a:avLst/>
          </a:prstGeom>
        </p:spPr>
      </p:pic>
      <p:sp>
        <p:nvSpPr>
          <p:cNvPr id="3" name="Text 0"/>
          <p:cNvSpPr/>
          <p:nvPr/>
        </p:nvSpPr>
        <p:spPr>
          <a:xfrm>
            <a:off x="6236375" y="589240"/>
            <a:ext cx="4357688" cy="528638"/>
          </a:xfrm>
          <a:prstGeom prst="rect">
            <a:avLst/>
          </a:prstGeom>
          <a:noFill/>
          <a:ln/>
        </p:spPr>
        <p:txBody>
          <a:bodyPr wrap="none" lIns="0" tIns="0" rIns="0" bIns="0" rtlCol="0" anchor="t"/>
          <a:lstStyle/>
          <a:p>
            <a:pPr marL="0" indent="0" algn="l">
              <a:lnSpc>
                <a:spcPts val="4150"/>
              </a:lnSpc>
              <a:buNone/>
            </a:pPr>
            <a:r>
              <a:rPr lang="en-US" sz="3300" b="1" dirty="0">
                <a:solidFill>
                  <a:srgbClr val="9998FF"/>
                </a:solidFill>
                <a:latin typeface="Barlow Bold" pitchFamily="34" charset="0"/>
                <a:ea typeface="Barlow Bold" pitchFamily="34" charset="-122"/>
                <a:cs typeface="Barlow Bold" pitchFamily="34" charset="-120"/>
              </a:rPr>
              <a:t>3. Logical Model Design</a:t>
            </a:r>
            <a:endParaRPr lang="en-US" sz="3300" dirty="0"/>
          </a:p>
        </p:txBody>
      </p:sp>
      <p:pic>
        <p:nvPicPr>
          <p:cNvPr id="4" name="Image 1" descr="preencoded.png"/>
          <p:cNvPicPr>
            <a:picLocks noChangeAspect="1"/>
          </p:cNvPicPr>
          <p:nvPr/>
        </p:nvPicPr>
        <p:blipFill>
          <a:blip r:embed="rId4"/>
          <a:stretch>
            <a:fillRect/>
          </a:stretch>
        </p:blipFill>
        <p:spPr>
          <a:xfrm>
            <a:off x="6236375" y="1358860"/>
            <a:ext cx="401717" cy="401717"/>
          </a:xfrm>
          <a:prstGeom prst="rect">
            <a:avLst/>
          </a:prstGeom>
        </p:spPr>
      </p:pic>
      <p:sp>
        <p:nvSpPr>
          <p:cNvPr id="5" name="Text 1"/>
          <p:cNvSpPr/>
          <p:nvPr/>
        </p:nvSpPr>
        <p:spPr>
          <a:xfrm>
            <a:off x="6236375" y="1921193"/>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Entities</a:t>
            </a:r>
            <a:endParaRPr lang="en-US" sz="1650" dirty="0"/>
          </a:p>
        </p:txBody>
      </p:sp>
      <p:sp>
        <p:nvSpPr>
          <p:cNvPr id="6" name="Text 2"/>
          <p:cNvSpPr/>
          <p:nvPr/>
        </p:nvSpPr>
        <p:spPr>
          <a:xfrm>
            <a:off x="6236375" y="2281833"/>
            <a:ext cx="2414111" cy="2057400"/>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Core entities include Products, Users, Orders, and Order_details and Cart. Each entity is designed to capture essential data, enabling efficient tracking and management of inventory.</a:t>
            </a:r>
            <a:endParaRPr lang="en-US" sz="1250" dirty="0"/>
          </a:p>
        </p:txBody>
      </p:sp>
      <p:pic>
        <p:nvPicPr>
          <p:cNvPr id="7" name="Image 2" descr="preencoded.png"/>
          <p:cNvPicPr>
            <a:picLocks noChangeAspect="1"/>
          </p:cNvPicPr>
          <p:nvPr/>
        </p:nvPicPr>
        <p:blipFill>
          <a:blip r:embed="rId5"/>
          <a:stretch>
            <a:fillRect/>
          </a:stretch>
        </p:blipFill>
        <p:spPr>
          <a:xfrm>
            <a:off x="8851344" y="1358860"/>
            <a:ext cx="401717" cy="401717"/>
          </a:xfrm>
          <a:prstGeom prst="rect">
            <a:avLst/>
          </a:prstGeom>
        </p:spPr>
      </p:pic>
      <p:sp>
        <p:nvSpPr>
          <p:cNvPr id="8" name="Text 3"/>
          <p:cNvSpPr/>
          <p:nvPr/>
        </p:nvSpPr>
        <p:spPr>
          <a:xfrm>
            <a:off x="8851344" y="1921193"/>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Relationships</a:t>
            </a:r>
            <a:endParaRPr lang="en-US" sz="1650" dirty="0"/>
          </a:p>
        </p:txBody>
      </p:sp>
      <p:sp>
        <p:nvSpPr>
          <p:cNvPr id="9" name="Text 4"/>
          <p:cNvSpPr/>
          <p:nvPr/>
        </p:nvSpPr>
        <p:spPr>
          <a:xfrm>
            <a:off x="8851344" y="2281833"/>
            <a:ext cx="2414111" cy="1800225"/>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One-to-many relationships are established using Foreign Key (FK) constraints to ensure data integrity and proper linkages between entities. This design supports efficient data retrieval and reporting.</a:t>
            </a:r>
            <a:endParaRPr lang="en-US" sz="1250" dirty="0"/>
          </a:p>
        </p:txBody>
      </p:sp>
      <p:pic>
        <p:nvPicPr>
          <p:cNvPr id="10" name="Image 3" descr="preencoded.png"/>
          <p:cNvPicPr>
            <a:picLocks noChangeAspect="1"/>
          </p:cNvPicPr>
          <p:nvPr/>
        </p:nvPicPr>
        <p:blipFill>
          <a:blip r:embed="rId6"/>
          <a:stretch>
            <a:fillRect/>
          </a:stretch>
        </p:blipFill>
        <p:spPr>
          <a:xfrm>
            <a:off x="11466314" y="1358860"/>
            <a:ext cx="401717" cy="401717"/>
          </a:xfrm>
          <a:prstGeom prst="rect">
            <a:avLst/>
          </a:prstGeom>
        </p:spPr>
      </p:pic>
      <p:sp>
        <p:nvSpPr>
          <p:cNvPr id="11" name="Text 5"/>
          <p:cNvSpPr/>
          <p:nvPr/>
        </p:nvSpPr>
        <p:spPr>
          <a:xfrm>
            <a:off x="11466314" y="1921193"/>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Normalization</a:t>
            </a:r>
            <a:endParaRPr lang="en-US" sz="1650" dirty="0"/>
          </a:p>
        </p:txBody>
      </p:sp>
      <p:sp>
        <p:nvSpPr>
          <p:cNvPr id="12" name="Text 6"/>
          <p:cNvSpPr/>
          <p:nvPr/>
        </p:nvSpPr>
        <p:spPr>
          <a:xfrm>
            <a:off x="11466314" y="2281833"/>
            <a:ext cx="2414111" cy="1800225"/>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The database adheres to the Third Normal Form (3NF) to eliminate data redundancy and ensure data consistency. This improves storage efficiency and reduces the risk of data anomalies.</a:t>
            </a:r>
            <a:endParaRPr lang="en-US" sz="1250" dirty="0"/>
          </a:p>
        </p:txBody>
      </p:sp>
      <p:pic>
        <p:nvPicPr>
          <p:cNvPr id="13" name="Image 4" descr="preencoded.png"/>
          <p:cNvPicPr>
            <a:picLocks noChangeAspect="1"/>
          </p:cNvPicPr>
          <p:nvPr/>
        </p:nvPicPr>
        <p:blipFill>
          <a:blip r:embed="rId7"/>
          <a:stretch>
            <a:fillRect/>
          </a:stretch>
        </p:blipFill>
        <p:spPr>
          <a:xfrm>
            <a:off x="6236375" y="4660582"/>
            <a:ext cx="401717" cy="401717"/>
          </a:xfrm>
          <a:prstGeom prst="rect">
            <a:avLst/>
          </a:prstGeom>
        </p:spPr>
      </p:pic>
      <p:sp>
        <p:nvSpPr>
          <p:cNvPr id="14" name="Text 7"/>
          <p:cNvSpPr/>
          <p:nvPr/>
        </p:nvSpPr>
        <p:spPr>
          <a:xfrm>
            <a:off x="6236375" y="5222915"/>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Constraints</a:t>
            </a:r>
            <a:endParaRPr lang="en-US" sz="1650" dirty="0"/>
          </a:p>
        </p:txBody>
      </p:sp>
      <p:sp>
        <p:nvSpPr>
          <p:cNvPr id="15" name="Text 8"/>
          <p:cNvSpPr/>
          <p:nvPr/>
        </p:nvSpPr>
        <p:spPr>
          <a:xfrm>
            <a:off x="6236375" y="5583555"/>
            <a:ext cx="2414111" cy="2057400"/>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Primary Key (PK), Foreign Key (FK), NOT NULL, and CHECK constraints are implemented to enforce data integrity and business rules. These constraints ensure data quality and prevent invalid entries.</a:t>
            </a:r>
            <a:endParaRPr lang="en-US" sz="1250" dirty="0"/>
          </a:p>
        </p:txBody>
      </p:sp>
      <p:pic>
        <p:nvPicPr>
          <p:cNvPr id="17" name="Picture 16"/>
          <p:cNvPicPr>
            <a:picLocks noChangeAspect="1"/>
          </p:cNvPicPr>
          <p:nvPr/>
        </p:nvPicPr>
        <p:blipFill>
          <a:blip r:embed="rId8"/>
          <a:srcRect/>
          <a:stretch/>
        </p:blipFill>
        <p:spPr>
          <a:xfrm>
            <a:off x="150215" y="0"/>
            <a:ext cx="5900961" cy="8100507"/>
          </a:xfrm>
          <a:prstGeom prst="rect">
            <a:avLst/>
          </a:prstGeom>
        </p:spPr>
      </p:pic>
      <p:sp>
        <p:nvSpPr>
          <p:cNvPr id="19" name="Rectangle 18"/>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0CA42-69B4-2AD5-06E0-293E2C765497}"/>
              </a:ext>
            </a:extLst>
          </p:cNvPr>
          <p:cNvPicPr>
            <a:picLocks noChangeAspect="1"/>
          </p:cNvPicPr>
          <p:nvPr/>
        </p:nvPicPr>
        <p:blipFill>
          <a:blip r:embed="rId2"/>
          <a:stretch>
            <a:fillRect/>
          </a:stretch>
        </p:blipFill>
        <p:spPr>
          <a:xfrm>
            <a:off x="13973" y="509871"/>
            <a:ext cx="14616427" cy="7719729"/>
          </a:xfrm>
          <a:prstGeom prst="rect">
            <a:avLst/>
          </a:prstGeom>
        </p:spPr>
      </p:pic>
    </p:spTree>
    <p:extLst>
      <p:ext uri="{BB962C8B-B14F-4D97-AF65-F5344CB8AC3E}">
        <p14:creationId xmlns:p14="http://schemas.microsoft.com/office/powerpoint/2010/main" val="327532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18887"/>
            <a:ext cx="4561284" cy="570071"/>
          </a:xfrm>
          <a:prstGeom prst="rect">
            <a:avLst/>
          </a:prstGeom>
          <a:noFill/>
          <a:ln/>
        </p:spPr>
        <p:txBody>
          <a:bodyPr wrap="none" lIns="0" tIns="0" rIns="0" bIns="0" rtlCol="0" anchor="t"/>
          <a:lstStyle/>
          <a:p>
            <a:pPr marL="0" indent="0" algn="l">
              <a:lnSpc>
                <a:spcPts val="4450"/>
              </a:lnSpc>
              <a:buNone/>
            </a:pPr>
            <a:r>
              <a:rPr lang="en-US" sz="3550" b="1" dirty="0">
                <a:solidFill>
                  <a:srgbClr val="9998FF"/>
                </a:solidFill>
                <a:latin typeface="Barlow Bold" pitchFamily="34" charset="0"/>
                <a:ea typeface="Barlow Bold" pitchFamily="34" charset="-122"/>
                <a:cs typeface="Barlow Bold" pitchFamily="34" charset="-120"/>
              </a:rPr>
              <a:t>4. Database Creation</a:t>
            </a:r>
            <a:endParaRPr lang="en-US" sz="3550" dirty="0"/>
          </a:p>
        </p:txBody>
      </p:sp>
      <p:sp>
        <p:nvSpPr>
          <p:cNvPr id="4" name="Shape 1"/>
          <p:cNvSpPr/>
          <p:nvPr/>
        </p:nvSpPr>
        <p:spPr>
          <a:xfrm>
            <a:off x="6244709" y="1448872"/>
            <a:ext cx="389930" cy="389930"/>
          </a:xfrm>
          <a:prstGeom prst="roundRect">
            <a:avLst>
              <a:gd name="adj" fmla="val 40006"/>
            </a:avLst>
          </a:prstGeom>
          <a:solidFill>
            <a:srgbClr val="282C32"/>
          </a:solidFill>
          <a:ln/>
          <a:effectLst>
            <a:outerShdw blurRad="43180" dist="21590" dir="13500000" algn="bl" rotWithShape="0">
              <a:srgbClr val="FFFFFF">
                <a:alpha val="10000"/>
              </a:srgbClr>
            </a:outerShdw>
          </a:effectLst>
        </p:spPr>
      </p:sp>
      <p:sp>
        <p:nvSpPr>
          <p:cNvPr id="5" name="Text 2"/>
          <p:cNvSpPr/>
          <p:nvPr/>
        </p:nvSpPr>
        <p:spPr>
          <a:xfrm>
            <a:off x="6302812" y="1472744"/>
            <a:ext cx="273606" cy="342067"/>
          </a:xfrm>
          <a:prstGeom prst="rect">
            <a:avLst/>
          </a:prstGeom>
          <a:noFill/>
          <a:ln/>
        </p:spPr>
        <p:txBody>
          <a:bodyPr wrap="none" lIns="0" tIns="0" rIns="0" bIns="0" rtlCol="0" anchor="t"/>
          <a:lstStyle/>
          <a:p>
            <a:pPr marL="0" indent="0" algn="ctr">
              <a:lnSpc>
                <a:spcPts val="2150"/>
              </a:lnSpc>
              <a:buNone/>
            </a:pPr>
            <a:r>
              <a:rPr lang="en-US" sz="2150" b="1" dirty="0">
                <a:solidFill>
                  <a:srgbClr val="EEEFF5"/>
                </a:solidFill>
                <a:latin typeface="Barlow Bold" pitchFamily="34" charset="0"/>
                <a:ea typeface="Barlow Bold" pitchFamily="34" charset="-122"/>
                <a:cs typeface="Barlow Bold" pitchFamily="34" charset="-120"/>
              </a:rPr>
              <a:t>1</a:t>
            </a:r>
            <a:endParaRPr lang="en-US" sz="2150" dirty="0"/>
          </a:p>
        </p:txBody>
      </p:sp>
      <p:sp>
        <p:nvSpPr>
          <p:cNvPr id="6" name="Text 3"/>
          <p:cNvSpPr/>
          <p:nvPr/>
        </p:nvSpPr>
        <p:spPr>
          <a:xfrm>
            <a:off x="6807875" y="1508403"/>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EEEFF5"/>
                </a:solidFill>
                <a:latin typeface="Barlow Bold" pitchFamily="34" charset="0"/>
                <a:ea typeface="Barlow Bold" pitchFamily="34" charset="-122"/>
                <a:cs typeface="Barlow Bold" pitchFamily="34" charset="-120"/>
              </a:rPr>
              <a:t>Database Setup</a:t>
            </a:r>
            <a:endParaRPr lang="en-US" sz="1750" dirty="0"/>
          </a:p>
        </p:txBody>
      </p:sp>
      <p:sp>
        <p:nvSpPr>
          <p:cNvPr id="7" name="Text 4"/>
          <p:cNvSpPr/>
          <p:nvPr/>
        </p:nvSpPr>
        <p:spPr>
          <a:xfrm>
            <a:off x="6807875" y="1897499"/>
            <a:ext cx="7064216" cy="831890"/>
          </a:xfrm>
          <a:prstGeom prst="rect">
            <a:avLst/>
          </a:prstGeom>
          <a:noFill/>
          <a:ln/>
        </p:spPr>
        <p:txBody>
          <a:bodyPr wrap="square" lIns="0" tIns="0" rIns="0" bIns="0" rtlCol="0" anchor="t"/>
          <a:lstStyle/>
          <a:p>
            <a:pPr marL="0" indent="0" algn="l">
              <a:lnSpc>
                <a:spcPts val="2150"/>
              </a:lnSpc>
              <a:buNone/>
            </a:pPr>
            <a:r>
              <a:rPr lang="en-US" sz="1350" dirty="0">
                <a:solidFill>
                  <a:srgbClr val="EEEFF5"/>
                </a:solidFill>
                <a:latin typeface="Montserrat" pitchFamily="34" charset="0"/>
                <a:ea typeface="Montserrat" pitchFamily="34" charset="-122"/>
                <a:cs typeface="Montserrat" pitchFamily="34" charset="-120"/>
              </a:rPr>
              <a:t>The database was created using Oracle, following a consistent naming standard for tables, columns, and constraints. This ensures uniformity and ease of maintenance.</a:t>
            </a:r>
            <a:endParaRPr lang="en-US" sz="1350" dirty="0"/>
          </a:p>
        </p:txBody>
      </p:sp>
      <p:sp>
        <p:nvSpPr>
          <p:cNvPr id="8" name="Shape 5"/>
          <p:cNvSpPr/>
          <p:nvPr/>
        </p:nvSpPr>
        <p:spPr>
          <a:xfrm>
            <a:off x="6244709" y="3075980"/>
            <a:ext cx="389930" cy="389930"/>
          </a:xfrm>
          <a:prstGeom prst="roundRect">
            <a:avLst>
              <a:gd name="adj" fmla="val 40006"/>
            </a:avLst>
          </a:prstGeom>
          <a:solidFill>
            <a:srgbClr val="282C32"/>
          </a:solidFill>
          <a:ln/>
          <a:effectLst>
            <a:outerShdw blurRad="43180" dist="21590" dir="13500000" algn="bl" rotWithShape="0">
              <a:srgbClr val="FFFFFF">
                <a:alpha val="10000"/>
              </a:srgbClr>
            </a:outerShdw>
          </a:effectLst>
        </p:spPr>
      </p:sp>
      <p:sp>
        <p:nvSpPr>
          <p:cNvPr id="9" name="Text 6"/>
          <p:cNvSpPr/>
          <p:nvPr/>
        </p:nvSpPr>
        <p:spPr>
          <a:xfrm>
            <a:off x="6302812" y="3099852"/>
            <a:ext cx="273606" cy="342067"/>
          </a:xfrm>
          <a:prstGeom prst="rect">
            <a:avLst/>
          </a:prstGeom>
          <a:noFill/>
          <a:ln/>
        </p:spPr>
        <p:txBody>
          <a:bodyPr wrap="none" lIns="0" tIns="0" rIns="0" bIns="0" rtlCol="0" anchor="t"/>
          <a:lstStyle/>
          <a:p>
            <a:pPr marL="0" indent="0" algn="ctr">
              <a:lnSpc>
                <a:spcPts val="2150"/>
              </a:lnSpc>
              <a:buNone/>
            </a:pPr>
            <a:r>
              <a:rPr lang="en-US" sz="2150" b="1" dirty="0">
                <a:solidFill>
                  <a:srgbClr val="EEEFF5"/>
                </a:solidFill>
                <a:latin typeface="Barlow Bold" pitchFamily="34" charset="0"/>
                <a:ea typeface="Barlow Bold" pitchFamily="34" charset="-122"/>
                <a:cs typeface="Barlow Bold" pitchFamily="34" charset="-120"/>
              </a:rPr>
              <a:t>2</a:t>
            </a:r>
            <a:endParaRPr lang="en-US" sz="2150" dirty="0"/>
          </a:p>
        </p:txBody>
      </p:sp>
      <p:sp>
        <p:nvSpPr>
          <p:cNvPr id="10" name="Text 7"/>
          <p:cNvSpPr/>
          <p:nvPr/>
        </p:nvSpPr>
        <p:spPr>
          <a:xfrm>
            <a:off x="6807875" y="3135511"/>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EEEFF5"/>
                </a:solidFill>
                <a:latin typeface="Barlow Bold" pitchFamily="34" charset="0"/>
                <a:ea typeface="Barlow Bold" pitchFamily="34" charset="-122"/>
                <a:cs typeface="Barlow Bold" pitchFamily="34" charset="-120"/>
              </a:rPr>
              <a:t>Admin Privileges</a:t>
            </a:r>
            <a:endParaRPr lang="en-US" sz="1750" dirty="0"/>
          </a:p>
        </p:txBody>
      </p:sp>
      <p:sp>
        <p:nvSpPr>
          <p:cNvPr id="11" name="Text 8"/>
          <p:cNvSpPr/>
          <p:nvPr/>
        </p:nvSpPr>
        <p:spPr>
          <a:xfrm>
            <a:off x="6807875" y="3524607"/>
            <a:ext cx="7064216" cy="831890"/>
          </a:xfrm>
          <a:prstGeom prst="rect">
            <a:avLst/>
          </a:prstGeom>
          <a:noFill/>
          <a:ln/>
        </p:spPr>
        <p:txBody>
          <a:bodyPr wrap="square" lIns="0" tIns="0" rIns="0" bIns="0" rtlCol="0" anchor="t"/>
          <a:lstStyle/>
          <a:p>
            <a:pPr marL="0" indent="0" algn="l">
              <a:lnSpc>
                <a:spcPts val="2150"/>
              </a:lnSpc>
              <a:buNone/>
            </a:pPr>
            <a:r>
              <a:rPr lang="en-US" sz="1350" dirty="0">
                <a:solidFill>
                  <a:srgbClr val="EEEFF5"/>
                </a:solidFill>
                <a:latin typeface="Montserrat" pitchFamily="34" charset="0"/>
                <a:ea typeface="Montserrat" pitchFamily="34" charset="-122"/>
                <a:cs typeface="Montserrat" pitchFamily="34" charset="-120"/>
              </a:rPr>
              <a:t>Super admin privileges were configured to ensure full control and management of the database, including user access and security settings. This is essential for maintaining data integrity and security.</a:t>
            </a:r>
            <a:endParaRPr lang="en-US" sz="1350" dirty="0"/>
          </a:p>
        </p:txBody>
      </p:sp>
      <p:sp>
        <p:nvSpPr>
          <p:cNvPr id="12" name="Shape 9"/>
          <p:cNvSpPr/>
          <p:nvPr/>
        </p:nvSpPr>
        <p:spPr>
          <a:xfrm>
            <a:off x="6244709" y="4703088"/>
            <a:ext cx="389930" cy="389930"/>
          </a:xfrm>
          <a:prstGeom prst="roundRect">
            <a:avLst>
              <a:gd name="adj" fmla="val 40006"/>
            </a:avLst>
          </a:prstGeom>
          <a:solidFill>
            <a:srgbClr val="282C32"/>
          </a:solidFill>
          <a:ln/>
          <a:effectLst>
            <a:outerShdw blurRad="43180" dist="21590" dir="13500000" algn="bl" rotWithShape="0">
              <a:srgbClr val="FFFFFF">
                <a:alpha val="10000"/>
              </a:srgbClr>
            </a:outerShdw>
          </a:effectLst>
        </p:spPr>
      </p:sp>
      <p:sp>
        <p:nvSpPr>
          <p:cNvPr id="13" name="Text 10"/>
          <p:cNvSpPr/>
          <p:nvPr/>
        </p:nvSpPr>
        <p:spPr>
          <a:xfrm>
            <a:off x="6302812" y="4726960"/>
            <a:ext cx="273606" cy="342067"/>
          </a:xfrm>
          <a:prstGeom prst="rect">
            <a:avLst/>
          </a:prstGeom>
          <a:noFill/>
          <a:ln/>
        </p:spPr>
        <p:txBody>
          <a:bodyPr wrap="none" lIns="0" tIns="0" rIns="0" bIns="0" rtlCol="0" anchor="t"/>
          <a:lstStyle/>
          <a:p>
            <a:pPr marL="0" indent="0" algn="ctr">
              <a:lnSpc>
                <a:spcPts val="2150"/>
              </a:lnSpc>
              <a:buNone/>
            </a:pPr>
            <a:r>
              <a:rPr lang="en-US" sz="2150" b="1" dirty="0">
                <a:solidFill>
                  <a:srgbClr val="EEEFF5"/>
                </a:solidFill>
                <a:latin typeface="Barlow Bold" pitchFamily="34" charset="0"/>
                <a:ea typeface="Barlow Bold" pitchFamily="34" charset="-122"/>
                <a:cs typeface="Barlow Bold" pitchFamily="34" charset="-120"/>
              </a:rPr>
              <a:t>3</a:t>
            </a:r>
            <a:endParaRPr lang="en-US" sz="2150" dirty="0"/>
          </a:p>
        </p:txBody>
      </p:sp>
      <p:sp>
        <p:nvSpPr>
          <p:cNvPr id="14" name="Text 11"/>
          <p:cNvSpPr/>
          <p:nvPr/>
        </p:nvSpPr>
        <p:spPr>
          <a:xfrm>
            <a:off x="6807875" y="4762619"/>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EEEFF5"/>
                </a:solidFill>
                <a:latin typeface="Barlow Bold" pitchFamily="34" charset="0"/>
                <a:ea typeface="Barlow Bold" pitchFamily="34" charset="-122"/>
                <a:cs typeface="Barlow Bold" pitchFamily="34" charset="-120"/>
              </a:rPr>
              <a:t>Monitoring</a:t>
            </a:r>
            <a:endParaRPr lang="en-US" sz="1750" dirty="0"/>
          </a:p>
        </p:txBody>
      </p:sp>
      <p:sp>
        <p:nvSpPr>
          <p:cNvPr id="15" name="Text 12"/>
          <p:cNvSpPr/>
          <p:nvPr/>
        </p:nvSpPr>
        <p:spPr>
          <a:xfrm>
            <a:off x="6807875" y="5151715"/>
            <a:ext cx="7064216" cy="831890"/>
          </a:xfrm>
          <a:prstGeom prst="rect">
            <a:avLst/>
          </a:prstGeom>
          <a:noFill/>
          <a:ln/>
        </p:spPr>
        <p:txBody>
          <a:bodyPr wrap="square" lIns="0" tIns="0" rIns="0" bIns="0" rtlCol="0" anchor="t"/>
          <a:lstStyle/>
          <a:p>
            <a:pPr marL="0" indent="0" algn="l">
              <a:lnSpc>
                <a:spcPts val="2150"/>
              </a:lnSpc>
              <a:buNone/>
            </a:pPr>
            <a:r>
              <a:rPr lang="en-US" sz="1350" dirty="0">
                <a:solidFill>
                  <a:srgbClr val="EEEFF5"/>
                </a:solidFill>
                <a:latin typeface="Montserrat" pitchFamily="34" charset="0"/>
                <a:ea typeface="Montserrat" pitchFamily="34" charset="-122"/>
                <a:cs typeface="Montserrat" pitchFamily="34" charset="-120"/>
              </a:rPr>
              <a:t>Oracle Enterprise Manager (OEM) was utilized for real-time monitoring of database performance, resource usage, and potential issues. This enables proactive management and ensures optimal performance.</a:t>
            </a:r>
            <a:endParaRPr lang="en-US" sz="1350" dirty="0"/>
          </a:p>
        </p:txBody>
      </p:sp>
      <p:sp>
        <p:nvSpPr>
          <p:cNvPr id="16" name="Shape 13"/>
          <p:cNvSpPr/>
          <p:nvPr/>
        </p:nvSpPr>
        <p:spPr>
          <a:xfrm>
            <a:off x="6244709" y="6330196"/>
            <a:ext cx="389930" cy="389930"/>
          </a:xfrm>
          <a:prstGeom prst="roundRect">
            <a:avLst>
              <a:gd name="adj" fmla="val 40006"/>
            </a:avLst>
          </a:prstGeom>
          <a:solidFill>
            <a:srgbClr val="282C32"/>
          </a:solidFill>
          <a:ln/>
          <a:effectLst>
            <a:outerShdw blurRad="43180" dist="21590" dir="13500000" algn="bl" rotWithShape="0">
              <a:srgbClr val="FFFFFF">
                <a:alpha val="10000"/>
              </a:srgbClr>
            </a:outerShdw>
          </a:effectLst>
        </p:spPr>
      </p:sp>
      <p:sp>
        <p:nvSpPr>
          <p:cNvPr id="17" name="Text 14"/>
          <p:cNvSpPr/>
          <p:nvPr/>
        </p:nvSpPr>
        <p:spPr>
          <a:xfrm>
            <a:off x="6302812" y="6354068"/>
            <a:ext cx="273606" cy="342067"/>
          </a:xfrm>
          <a:prstGeom prst="rect">
            <a:avLst/>
          </a:prstGeom>
          <a:noFill/>
          <a:ln/>
        </p:spPr>
        <p:txBody>
          <a:bodyPr wrap="none" lIns="0" tIns="0" rIns="0" bIns="0" rtlCol="0" anchor="t"/>
          <a:lstStyle/>
          <a:p>
            <a:pPr marL="0" indent="0" algn="ctr">
              <a:lnSpc>
                <a:spcPts val="2150"/>
              </a:lnSpc>
              <a:buNone/>
            </a:pPr>
            <a:r>
              <a:rPr lang="en-US" sz="2150" b="1" dirty="0">
                <a:solidFill>
                  <a:srgbClr val="EEEFF5"/>
                </a:solidFill>
                <a:latin typeface="Barlow Bold" pitchFamily="34" charset="0"/>
                <a:ea typeface="Barlow Bold" pitchFamily="34" charset="-122"/>
                <a:cs typeface="Barlow Bold" pitchFamily="34" charset="-120"/>
              </a:rPr>
              <a:t>4</a:t>
            </a:r>
            <a:endParaRPr lang="en-US" sz="2150" dirty="0"/>
          </a:p>
        </p:txBody>
      </p:sp>
      <p:sp>
        <p:nvSpPr>
          <p:cNvPr id="18" name="Text 15"/>
          <p:cNvSpPr/>
          <p:nvPr/>
        </p:nvSpPr>
        <p:spPr>
          <a:xfrm>
            <a:off x="6807875" y="6389727"/>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EEEFF5"/>
                </a:solidFill>
                <a:latin typeface="Barlow Bold" pitchFamily="34" charset="0"/>
                <a:ea typeface="Barlow Bold" pitchFamily="34" charset="-122"/>
                <a:cs typeface="Barlow Bold" pitchFamily="34" charset="-120"/>
              </a:rPr>
              <a:t>Evidence</a:t>
            </a:r>
            <a:endParaRPr lang="en-US" sz="1750" dirty="0"/>
          </a:p>
        </p:txBody>
      </p:sp>
      <p:sp>
        <p:nvSpPr>
          <p:cNvPr id="19" name="Text 16"/>
          <p:cNvSpPr/>
          <p:nvPr/>
        </p:nvSpPr>
        <p:spPr>
          <a:xfrm>
            <a:off x="6807875" y="6778823"/>
            <a:ext cx="7064216" cy="831890"/>
          </a:xfrm>
          <a:prstGeom prst="rect">
            <a:avLst/>
          </a:prstGeom>
          <a:noFill/>
          <a:ln/>
        </p:spPr>
        <p:txBody>
          <a:bodyPr wrap="square" lIns="0" tIns="0" rIns="0" bIns="0" rtlCol="0" anchor="t"/>
          <a:lstStyle/>
          <a:p>
            <a:pPr marL="0" indent="0" algn="l">
              <a:lnSpc>
                <a:spcPts val="2150"/>
              </a:lnSpc>
              <a:buNone/>
            </a:pPr>
            <a:r>
              <a:rPr lang="en-US" sz="1350" dirty="0">
                <a:solidFill>
                  <a:srgbClr val="EEEFF5"/>
                </a:solidFill>
                <a:latin typeface="Montserrat" pitchFamily="34" charset="0"/>
                <a:ea typeface="Montserrat" pitchFamily="34" charset="-122"/>
                <a:cs typeface="Montserrat" pitchFamily="34" charset="-120"/>
              </a:rPr>
              <a:t>Screenshots providing evidence of the database creation process and configuration settings are included in the project repository on GitHub. This validates the setup and configuration steps.</a:t>
            </a:r>
            <a:endParaRPr lang="en-US" sz="1350" dirty="0"/>
          </a:p>
        </p:txBody>
      </p:sp>
      <p:sp>
        <p:nvSpPr>
          <p:cNvPr id="22" name="Rectangle 21"/>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724376"/>
            <a:ext cx="5736788" cy="676989"/>
          </a:xfrm>
          <a:prstGeom prst="rect">
            <a:avLst/>
          </a:prstGeom>
          <a:noFill/>
          <a:ln/>
        </p:spPr>
        <p:txBody>
          <a:bodyPr wrap="none" lIns="0" tIns="0" rIns="0" bIns="0" rtlCol="0" anchor="t"/>
          <a:lstStyle/>
          <a:p>
            <a:pPr marL="0" indent="0" algn="l">
              <a:lnSpc>
                <a:spcPts val="5300"/>
              </a:lnSpc>
              <a:buNone/>
            </a:pPr>
            <a:r>
              <a:rPr lang="en-US" sz="4250" b="1" dirty="0">
                <a:solidFill>
                  <a:srgbClr val="9998FF"/>
                </a:solidFill>
                <a:latin typeface="Barlow Bold" pitchFamily="34" charset="0"/>
                <a:ea typeface="Barlow Bold" pitchFamily="34" charset="-122"/>
                <a:cs typeface="Barlow Bold" pitchFamily="34" charset="-120"/>
              </a:rPr>
              <a:t>5. Tables &amp; Sample Data</a:t>
            </a:r>
            <a:endParaRPr lang="en-US" sz="4250" dirty="0"/>
          </a:p>
        </p:txBody>
      </p:sp>
      <p:sp>
        <p:nvSpPr>
          <p:cNvPr id="3" name="Shape 1"/>
          <p:cNvSpPr/>
          <p:nvPr/>
        </p:nvSpPr>
        <p:spPr>
          <a:xfrm>
            <a:off x="758309" y="1812965"/>
            <a:ext cx="2185511" cy="1532096"/>
          </a:xfrm>
          <a:prstGeom prst="roundRect">
            <a:avLst>
              <a:gd name="adj" fmla="val 12091"/>
            </a:avLst>
          </a:prstGeom>
          <a:solidFill>
            <a:srgbClr val="282C32"/>
          </a:solidFill>
          <a:ln/>
          <a:effectLst>
            <a:outerShdw blurRad="50800" dist="25400" dir="13500000" algn="bl" rotWithShape="0">
              <a:srgbClr val="FFFFFF">
                <a:alpha val="10000"/>
              </a:srgbClr>
            </a:outerShdw>
          </a:effectLst>
        </p:spPr>
      </p:sp>
      <p:sp>
        <p:nvSpPr>
          <p:cNvPr id="4" name="Text 2"/>
          <p:cNvSpPr/>
          <p:nvPr/>
        </p:nvSpPr>
        <p:spPr>
          <a:xfrm>
            <a:off x="1706285" y="2398157"/>
            <a:ext cx="289441" cy="361712"/>
          </a:xfrm>
          <a:prstGeom prst="rect">
            <a:avLst/>
          </a:prstGeom>
          <a:noFill/>
          <a:ln/>
        </p:spPr>
        <p:txBody>
          <a:bodyPr wrap="none" lIns="0" tIns="0" rIns="0" bIns="0" rtlCol="0" anchor="t"/>
          <a:lstStyle/>
          <a:p>
            <a:pPr marL="0" indent="0" algn="ctr">
              <a:lnSpc>
                <a:spcPts val="3600"/>
              </a:lnSpc>
              <a:buNone/>
            </a:pPr>
            <a:r>
              <a:rPr lang="en-US" sz="2250" b="1" dirty="0">
                <a:solidFill>
                  <a:srgbClr val="EEEFF5"/>
                </a:solidFill>
                <a:latin typeface="Barlow Bold" pitchFamily="34" charset="0"/>
                <a:ea typeface="Barlow Bold" pitchFamily="34" charset="-122"/>
                <a:cs typeface="Barlow Bold" pitchFamily="34" charset="-120"/>
              </a:rPr>
              <a:t>1</a:t>
            </a:r>
            <a:endParaRPr lang="en-US" sz="2250" dirty="0"/>
          </a:p>
        </p:txBody>
      </p:sp>
      <p:sp>
        <p:nvSpPr>
          <p:cNvPr id="5" name="Text 3"/>
          <p:cNvSpPr/>
          <p:nvPr/>
        </p:nvSpPr>
        <p:spPr>
          <a:xfrm>
            <a:off x="3149560" y="2018705"/>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Table Creation</a:t>
            </a:r>
            <a:endParaRPr lang="en-US" sz="2100" dirty="0"/>
          </a:p>
        </p:txBody>
      </p:sp>
      <p:sp>
        <p:nvSpPr>
          <p:cNvPr id="6" name="Text 4"/>
          <p:cNvSpPr/>
          <p:nvPr/>
        </p:nvSpPr>
        <p:spPr>
          <a:xfrm>
            <a:off x="3149560" y="2480667"/>
            <a:ext cx="10516791" cy="658654"/>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Tables were created directly from the Entity Relationship Diagram (ERD) to ensure accurate representation of entities and relationships within the database.</a:t>
            </a:r>
            <a:endParaRPr lang="en-US" sz="1600" dirty="0"/>
          </a:p>
        </p:txBody>
      </p:sp>
      <p:sp>
        <p:nvSpPr>
          <p:cNvPr id="7" name="Shape 5"/>
          <p:cNvSpPr/>
          <p:nvPr/>
        </p:nvSpPr>
        <p:spPr>
          <a:xfrm>
            <a:off x="3046690" y="3335536"/>
            <a:ext cx="10722531" cy="11430"/>
          </a:xfrm>
          <a:prstGeom prst="roundRect">
            <a:avLst>
              <a:gd name="adj" fmla="val 1620704"/>
            </a:avLst>
          </a:prstGeom>
          <a:solidFill>
            <a:srgbClr val="60646A"/>
          </a:solidFill>
          <a:ln/>
        </p:spPr>
      </p:sp>
      <p:sp>
        <p:nvSpPr>
          <p:cNvPr id="8" name="Shape 6"/>
          <p:cNvSpPr/>
          <p:nvPr/>
        </p:nvSpPr>
        <p:spPr>
          <a:xfrm>
            <a:off x="758309" y="3447931"/>
            <a:ext cx="4371142" cy="1532096"/>
          </a:xfrm>
          <a:prstGeom prst="roundRect">
            <a:avLst>
              <a:gd name="adj" fmla="val 12091"/>
            </a:avLst>
          </a:prstGeom>
          <a:solidFill>
            <a:srgbClr val="282C32"/>
          </a:solidFill>
          <a:ln/>
          <a:effectLst>
            <a:outerShdw blurRad="50800" dist="25400" dir="13500000" algn="bl" rotWithShape="0">
              <a:srgbClr val="FFFFFF">
                <a:alpha val="10000"/>
              </a:srgbClr>
            </a:outerShdw>
          </a:effectLst>
        </p:spPr>
      </p:sp>
      <p:sp>
        <p:nvSpPr>
          <p:cNvPr id="9" name="Text 7"/>
          <p:cNvSpPr/>
          <p:nvPr/>
        </p:nvSpPr>
        <p:spPr>
          <a:xfrm>
            <a:off x="2799159" y="4033123"/>
            <a:ext cx="289441" cy="361712"/>
          </a:xfrm>
          <a:prstGeom prst="rect">
            <a:avLst/>
          </a:prstGeom>
          <a:noFill/>
          <a:ln/>
        </p:spPr>
        <p:txBody>
          <a:bodyPr wrap="none" lIns="0" tIns="0" rIns="0" bIns="0" rtlCol="0" anchor="t"/>
          <a:lstStyle/>
          <a:p>
            <a:pPr marL="0" indent="0" algn="ctr">
              <a:lnSpc>
                <a:spcPts val="3600"/>
              </a:lnSpc>
              <a:buNone/>
            </a:pPr>
            <a:r>
              <a:rPr lang="en-US" sz="2250" b="1" dirty="0">
                <a:solidFill>
                  <a:srgbClr val="EEEFF5"/>
                </a:solidFill>
                <a:latin typeface="Barlow Bold" pitchFamily="34" charset="0"/>
                <a:ea typeface="Barlow Bold" pitchFamily="34" charset="-122"/>
                <a:cs typeface="Barlow Bold" pitchFamily="34" charset="-120"/>
              </a:rPr>
              <a:t>2</a:t>
            </a:r>
            <a:endParaRPr lang="en-US" sz="2250" dirty="0"/>
          </a:p>
        </p:txBody>
      </p:sp>
      <p:sp>
        <p:nvSpPr>
          <p:cNvPr id="10" name="Text 8"/>
          <p:cNvSpPr/>
          <p:nvPr/>
        </p:nvSpPr>
        <p:spPr>
          <a:xfrm>
            <a:off x="5335191" y="3653671"/>
            <a:ext cx="3022997" cy="338495"/>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Data Types &amp; Constraints</a:t>
            </a:r>
            <a:endParaRPr lang="en-US" sz="2100" dirty="0"/>
          </a:p>
        </p:txBody>
      </p:sp>
      <p:sp>
        <p:nvSpPr>
          <p:cNvPr id="11" name="Text 9"/>
          <p:cNvSpPr/>
          <p:nvPr/>
        </p:nvSpPr>
        <p:spPr>
          <a:xfrm>
            <a:off x="5335191" y="4115633"/>
            <a:ext cx="8331160" cy="658654"/>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Precise data types, constraints, and keys were defined for each table column to enforce data integrity and consistency, aligning with the logical model design.</a:t>
            </a:r>
            <a:endParaRPr lang="en-US" sz="1600" dirty="0"/>
          </a:p>
        </p:txBody>
      </p:sp>
      <p:sp>
        <p:nvSpPr>
          <p:cNvPr id="12" name="Shape 10"/>
          <p:cNvSpPr/>
          <p:nvPr/>
        </p:nvSpPr>
        <p:spPr>
          <a:xfrm>
            <a:off x="5232321" y="4970502"/>
            <a:ext cx="8536900" cy="11430"/>
          </a:xfrm>
          <a:prstGeom prst="roundRect">
            <a:avLst>
              <a:gd name="adj" fmla="val 1620704"/>
            </a:avLst>
          </a:prstGeom>
          <a:solidFill>
            <a:srgbClr val="60646A"/>
          </a:solidFill>
          <a:ln/>
        </p:spPr>
      </p:sp>
      <p:sp>
        <p:nvSpPr>
          <p:cNvPr id="13" name="Shape 11"/>
          <p:cNvSpPr/>
          <p:nvPr/>
        </p:nvSpPr>
        <p:spPr>
          <a:xfrm>
            <a:off x="758309" y="5082897"/>
            <a:ext cx="6556891" cy="1861423"/>
          </a:xfrm>
          <a:prstGeom prst="roundRect">
            <a:avLst>
              <a:gd name="adj" fmla="val 9952"/>
            </a:avLst>
          </a:prstGeom>
          <a:solidFill>
            <a:srgbClr val="282C32"/>
          </a:solidFill>
          <a:ln/>
          <a:effectLst>
            <a:outerShdw blurRad="50800" dist="25400" dir="13500000" algn="bl" rotWithShape="0">
              <a:srgbClr val="FFFFFF">
                <a:alpha val="10000"/>
              </a:srgbClr>
            </a:outerShdw>
          </a:effectLst>
        </p:spPr>
      </p:sp>
      <p:sp>
        <p:nvSpPr>
          <p:cNvPr id="14" name="Text 12"/>
          <p:cNvSpPr/>
          <p:nvPr/>
        </p:nvSpPr>
        <p:spPr>
          <a:xfrm>
            <a:off x="3892034" y="5832753"/>
            <a:ext cx="289441" cy="361712"/>
          </a:xfrm>
          <a:prstGeom prst="rect">
            <a:avLst/>
          </a:prstGeom>
          <a:noFill/>
          <a:ln/>
        </p:spPr>
        <p:txBody>
          <a:bodyPr wrap="none" lIns="0" tIns="0" rIns="0" bIns="0" rtlCol="0" anchor="t"/>
          <a:lstStyle/>
          <a:p>
            <a:pPr marL="0" indent="0" algn="ctr">
              <a:lnSpc>
                <a:spcPts val="3600"/>
              </a:lnSpc>
              <a:buNone/>
            </a:pPr>
            <a:r>
              <a:rPr lang="en-US" sz="2250" b="1" dirty="0">
                <a:solidFill>
                  <a:srgbClr val="EEEFF5"/>
                </a:solidFill>
                <a:latin typeface="Barlow Bold" pitchFamily="34" charset="0"/>
                <a:ea typeface="Barlow Bold" pitchFamily="34" charset="-122"/>
                <a:cs typeface="Barlow Bold" pitchFamily="34" charset="-120"/>
              </a:rPr>
              <a:t>3</a:t>
            </a:r>
            <a:endParaRPr lang="en-US" sz="2250" dirty="0"/>
          </a:p>
        </p:txBody>
      </p:sp>
      <p:sp>
        <p:nvSpPr>
          <p:cNvPr id="15" name="Text 13"/>
          <p:cNvSpPr/>
          <p:nvPr/>
        </p:nvSpPr>
        <p:spPr>
          <a:xfrm>
            <a:off x="7520940" y="5288637"/>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Sample Data Insertion</a:t>
            </a:r>
            <a:endParaRPr lang="en-US" sz="2100" dirty="0"/>
          </a:p>
        </p:txBody>
      </p:sp>
      <p:sp>
        <p:nvSpPr>
          <p:cNvPr id="16" name="Text 14"/>
          <p:cNvSpPr/>
          <p:nvPr/>
        </p:nvSpPr>
        <p:spPr>
          <a:xfrm>
            <a:off x="7520940" y="5750600"/>
            <a:ext cx="6145411" cy="987981"/>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Realistic sample data was inserted into each table to simulate real-world operations and test the functionality of the database and related procedures.</a:t>
            </a:r>
            <a:endParaRPr lang="en-US" sz="1600" dirty="0"/>
          </a:p>
        </p:txBody>
      </p:sp>
      <p:sp>
        <p:nvSpPr>
          <p:cNvPr id="17" name="Text 15"/>
          <p:cNvSpPr/>
          <p:nvPr/>
        </p:nvSpPr>
        <p:spPr>
          <a:xfrm>
            <a:off x="758309" y="7189225"/>
            <a:ext cx="13113782" cy="329327"/>
          </a:xfrm>
          <a:prstGeom prst="rect">
            <a:avLst/>
          </a:prstGeom>
          <a:noFill/>
          <a:ln/>
        </p:spPr>
        <p:txBody>
          <a:bodyPr wrap="non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Comprehensive indexing was implemented to optimize query performance and ensure rapid data retrieval.</a:t>
            </a:r>
            <a:endParaRPr lang="en-US" sz="1600" dirty="0"/>
          </a:p>
        </p:txBody>
      </p:sp>
      <p:sp>
        <p:nvSpPr>
          <p:cNvPr id="20" name="Rectangle 19"/>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176457"/>
            <a:ext cx="5476994" cy="534591"/>
          </a:xfrm>
          <a:prstGeom prst="rect">
            <a:avLst/>
          </a:prstGeom>
          <a:noFill/>
          <a:ln/>
        </p:spPr>
        <p:txBody>
          <a:bodyPr wrap="none" lIns="0" tIns="0" rIns="0" bIns="0" rtlCol="0" anchor="t"/>
          <a:lstStyle/>
          <a:p>
            <a:pPr marL="0" indent="0" algn="l">
              <a:lnSpc>
                <a:spcPts val="4200"/>
              </a:lnSpc>
              <a:buNone/>
            </a:pPr>
            <a:r>
              <a:rPr lang="en-US" sz="3350" b="1" dirty="0">
                <a:solidFill>
                  <a:srgbClr val="9998FF"/>
                </a:solidFill>
                <a:latin typeface="Barlow Bold" pitchFamily="34" charset="0"/>
                <a:ea typeface="Barlow Bold" pitchFamily="34" charset="-122"/>
                <a:cs typeface="Barlow Bold" pitchFamily="34" charset="-120"/>
              </a:rPr>
              <a:t>6. Interaction &amp; Transactions</a:t>
            </a:r>
            <a:endParaRPr lang="en-US" sz="3350" dirty="0"/>
          </a:p>
        </p:txBody>
      </p:sp>
      <p:pic>
        <p:nvPicPr>
          <p:cNvPr id="4" name="Image 1" descr="preencoded.png"/>
          <p:cNvPicPr>
            <a:picLocks noChangeAspect="1"/>
          </p:cNvPicPr>
          <p:nvPr/>
        </p:nvPicPr>
        <p:blipFill>
          <a:blip r:embed="rId4"/>
          <a:stretch>
            <a:fillRect/>
          </a:stretch>
        </p:blipFill>
        <p:spPr>
          <a:xfrm>
            <a:off x="6244709" y="1954768"/>
            <a:ext cx="812483" cy="1469588"/>
          </a:xfrm>
          <a:prstGeom prst="rect">
            <a:avLst/>
          </a:prstGeom>
        </p:spPr>
      </p:pic>
      <p:sp>
        <p:nvSpPr>
          <p:cNvPr id="5" name="Text 1"/>
          <p:cNvSpPr/>
          <p:nvPr/>
        </p:nvSpPr>
        <p:spPr>
          <a:xfrm>
            <a:off x="7300913" y="2117169"/>
            <a:ext cx="2138005" cy="267295"/>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DML/DDL Operations</a:t>
            </a:r>
            <a:endParaRPr lang="en-US" sz="1650" dirty="0"/>
          </a:p>
        </p:txBody>
      </p:sp>
      <p:sp>
        <p:nvSpPr>
          <p:cNvPr id="6" name="Text 2"/>
          <p:cNvSpPr/>
          <p:nvPr/>
        </p:nvSpPr>
        <p:spPr>
          <a:xfrm>
            <a:off x="7300913" y="2481858"/>
            <a:ext cx="6571178" cy="780098"/>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Data Manipulation Language (DML) and Data Definition Language (DDL) operations, including Insert, Update, and Create statements, were implemented to manage data within the database.</a:t>
            </a:r>
            <a:endParaRPr lang="en-US" sz="1250" dirty="0"/>
          </a:p>
        </p:txBody>
      </p:sp>
      <p:pic>
        <p:nvPicPr>
          <p:cNvPr id="7" name="Image 2" descr="preencoded.png"/>
          <p:cNvPicPr>
            <a:picLocks noChangeAspect="1"/>
          </p:cNvPicPr>
          <p:nvPr/>
        </p:nvPicPr>
        <p:blipFill>
          <a:blip r:embed="rId5"/>
          <a:stretch>
            <a:fillRect/>
          </a:stretch>
        </p:blipFill>
        <p:spPr>
          <a:xfrm>
            <a:off x="6244709" y="3424357"/>
            <a:ext cx="812483" cy="1209556"/>
          </a:xfrm>
          <a:prstGeom prst="rect">
            <a:avLst/>
          </a:prstGeom>
        </p:spPr>
      </p:pic>
      <p:sp>
        <p:nvSpPr>
          <p:cNvPr id="8" name="Text 3"/>
          <p:cNvSpPr/>
          <p:nvPr/>
        </p:nvSpPr>
        <p:spPr>
          <a:xfrm>
            <a:off x="7300913" y="3586758"/>
            <a:ext cx="2138005" cy="267295"/>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Procedures</a:t>
            </a:r>
            <a:endParaRPr lang="en-US" sz="1650" dirty="0"/>
          </a:p>
        </p:txBody>
      </p:sp>
      <p:sp>
        <p:nvSpPr>
          <p:cNvPr id="9" name="Text 4"/>
          <p:cNvSpPr/>
          <p:nvPr/>
        </p:nvSpPr>
        <p:spPr>
          <a:xfrm>
            <a:off x="7300913" y="3951446"/>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Stored procedures were created with parameters and exception handling to ensure robust and reliable data processing, managing potential errors gracefully.</a:t>
            </a:r>
            <a:endParaRPr lang="en-US" sz="1250" dirty="0"/>
          </a:p>
        </p:txBody>
      </p:sp>
      <p:pic>
        <p:nvPicPr>
          <p:cNvPr id="10" name="Image 3" descr="preencoded.png"/>
          <p:cNvPicPr>
            <a:picLocks noChangeAspect="1"/>
          </p:cNvPicPr>
          <p:nvPr/>
        </p:nvPicPr>
        <p:blipFill>
          <a:blip r:embed="rId6"/>
          <a:stretch>
            <a:fillRect/>
          </a:stretch>
        </p:blipFill>
        <p:spPr>
          <a:xfrm>
            <a:off x="6244709" y="4633913"/>
            <a:ext cx="812483" cy="1209556"/>
          </a:xfrm>
          <a:prstGeom prst="rect">
            <a:avLst/>
          </a:prstGeom>
        </p:spPr>
      </p:pic>
      <p:sp>
        <p:nvSpPr>
          <p:cNvPr id="11" name="Text 5"/>
          <p:cNvSpPr/>
          <p:nvPr/>
        </p:nvSpPr>
        <p:spPr>
          <a:xfrm>
            <a:off x="7300913" y="4796314"/>
            <a:ext cx="2138005" cy="267295"/>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Functions and Cursors</a:t>
            </a:r>
            <a:endParaRPr lang="en-US" sz="1650" dirty="0"/>
          </a:p>
        </p:txBody>
      </p:sp>
      <p:sp>
        <p:nvSpPr>
          <p:cNvPr id="12" name="Text 6"/>
          <p:cNvSpPr/>
          <p:nvPr/>
        </p:nvSpPr>
        <p:spPr>
          <a:xfrm>
            <a:off x="7300913" y="5161002"/>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Functions and cursors were employed to perform complex data manipulations and calculations, enabling efficient data retrieval and processing.</a:t>
            </a:r>
            <a:endParaRPr lang="en-US" sz="1250" dirty="0"/>
          </a:p>
        </p:txBody>
      </p:sp>
      <p:pic>
        <p:nvPicPr>
          <p:cNvPr id="13" name="Image 4" descr="preencoded.png"/>
          <p:cNvPicPr>
            <a:picLocks noChangeAspect="1"/>
          </p:cNvPicPr>
          <p:nvPr/>
        </p:nvPicPr>
        <p:blipFill>
          <a:blip r:embed="rId7"/>
          <a:stretch>
            <a:fillRect/>
          </a:stretch>
        </p:blipFill>
        <p:spPr>
          <a:xfrm>
            <a:off x="6244709" y="5843468"/>
            <a:ext cx="812483" cy="1209556"/>
          </a:xfrm>
          <a:prstGeom prst="rect">
            <a:avLst/>
          </a:prstGeom>
        </p:spPr>
      </p:pic>
      <p:sp>
        <p:nvSpPr>
          <p:cNvPr id="14" name="Text 7"/>
          <p:cNvSpPr/>
          <p:nvPr/>
        </p:nvSpPr>
        <p:spPr>
          <a:xfrm>
            <a:off x="7300913" y="6005870"/>
            <a:ext cx="2138005" cy="267295"/>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Window Functions</a:t>
            </a:r>
            <a:endParaRPr lang="en-US" sz="1650" dirty="0"/>
          </a:p>
        </p:txBody>
      </p:sp>
      <p:sp>
        <p:nvSpPr>
          <p:cNvPr id="15" name="Text 8"/>
          <p:cNvSpPr/>
          <p:nvPr/>
        </p:nvSpPr>
        <p:spPr>
          <a:xfrm>
            <a:off x="7300913" y="6370558"/>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Window functions were applied for advanced analytics, such as ranking and trend analysis, providing valuable insights into inventory data.</a:t>
            </a:r>
            <a:endParaRPr lang="en-US" sz="1250" dirty="0"/>
          </a:p>
        </p:txBody>
      </p:sp>
      <p:sp>
        <p:nvSpPr>
          <p:cNvPr id="18" name="Rectangle 17"/>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2063710"/>
            <a:ext cx="9361170"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7. Advanced Programming &amp; Auditing</a:t>
            </a:r>
            <a:endParaRPr lang="en-US" sz="4450" dirty="0"/>
          </a:p>
        </p:txBody>
      </p:sp>
      <p:sp>
        <p:nvSpPr>
          <p:cNvPr id="3" name="Text 1"/>
          <p:cNvSpPr/>
          <p:nvPr/>
        </p:nvSpPr>
        <p:spPr>
          <a:xfrm>
            <a:off x="758309" y="33179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Triggers</a:t>
            </a:r>
            <a:endParaRPr lang="en-US" sz="2200" dirty="0"/>
          </a:p>
        </p:txBody>
      </p:sp>
      <p:sp>
        <p:nvSpPr>
          <p:cNvPr id="4" name="Text 2"/>
          <p:cNvSpPr/>
          <p:nvPr/>
        </p:nvSpPr>
        <p:spPr>
          <a:xfrm>
            <a:off x="758309" y="3890724"/>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Triggers were implemented to prevent unauthorized data manipulation during weekdays and holidays, ensuring data integrity and compliance with business rules.</a:t>
            </a:r>
            <a:endParaRPr lang="en-US" sz="1700" dirty="0"/>
          </a:p>
        </p:txBody>
      </p:sp>
      <p:sp>
        <p:nvSpPr>
          <p:cNvPr id="5" name="Text 3"/>
          <p:cNvSpPr/>
          <p:nvPr/>
        </p:nvSpPr>
        <p:spPr>
          <a:xfrm>
            <a:off x="5312926" y="33179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Packages</a:t>
            </a:r>
            <a:endParaRPr lang="en-US" sz="2200" dirty="0"/>
          </a:p>
        </p:txBody>
      </p:sp>
      <p:sp>
        <p:nvSpPr>
          <p:cNvPr id="6" name="Text 4"/>
          <p:cNvSpPr/>
          <p:nvPr/>
        </p:nvSpPr>
        <p:spPr>
          <a:xfrm>
            <a:off x="5312926" y="3890724"/>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Packages were utilized to encapsulate restriction logic, providing a modular and maintainable approach to enforcing business rules and data constraints.</a:t>
            </a:r>
            <a:endParaRPr lang="en-US" sz="1700" dirty="0"/>
          </a:p>
        </p:txBody>
      </p:sp>
      <p:sp>
        <p:nvSpPr>
          <p:cNvPr id="7" name="Text 5"/>
          <p:cNvSpPr/>
          <p:nvPr/>
        </p:nvSpPr>
        <p:spPr>
          <a:xfrm>
            <a:off x="9867543" y="33179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Audit Logging</a:t>
            </a:r>
            <a:endParaRPr lang="en-US" sz="2200" dirty="0"/>
          </a:p>
        </p:txBody>
      </p:sp>
      <p:sp>
        <p:nvSpPr>
          <p:cNvPr id="8" name="Text 6"/>
          <p:cNvSpPr/>
          <p:nvPr/>
        </p:nvSpPr>
        <p:spPr>
          <a:xfrm>
            <a:off x="9867543" y="3890724"/>
            <a:ext cx="4018359" cy="208026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 comprehensive audit log was created to capture user actions, including the user ID, timestamp, action performed, and status (Allowed/Denied), ensuring full auditability.</a:t>
            </a:r>
            <a:endParaRPr lang="en-US" sz="1700" dirty="0"/>
          </a:p>
        </p:txBody>
      </p:sp>
      <p:sp>
        <p:nvSpPr>
          <p:cNvPr id="11" name="Rectangle 10"/>
          <p:cNvSpPr/>
          <p:nvPr/>
        </p:nvSpPr>
        <p:spPr>
          <a:xfrm>
            <a:off x="12841940" y="7691718"/>
            <a:ext cx="1788459" cy="5378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PL/SQL @2025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1212</Words>
  <Application>Microsoft Office PowerPoint</Application>
  <PresentationFormat>Custom</PresentationFormat>
  <Paragraphs>113</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Montserrat</vt:lpstr>
      <vt:lpstr>Barlow Bold</vt:lpstr>
      <vt:lpstr>Calibri</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manziephrem2@gmail.com</cp:lastModifiedBy>
  <cp:revision>7</cp:revision>
  <dcterms:created xsi:type="dcterms:W3CDTF">2025-05-24T22:06:46Z</dcterms:created>
  <dcterms:modified xsi:type="dcterms:W3CDTF">2025-12-04T15:31:38Z</dcterms:modified>
</cp:coreProperties>
</file>